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42"/>
  </p:notesMasterIdLst>
  <p:handoutMasterIdLst>
    <p:handoutMasterId r:id="rId43"/>
  </p:handoutMasterIdLst>
  <p:sldIdLst>
    <p:sldId id="1719" r:id="rId4"/>
    <p:sldId id="3128" r:id="rId5"/>
    <p:sldId id="3219" r:id="rId6"/>
    <p:sldId id="3218" r:id="rId7"/>
    <p:sldId id="3221" r:id="rId8"/>
    <p:sldId id="3222" r:id="rId9"/>
    <p:sldId id="3223" r:id="rId10"/>
    <p:sldId id="3220" r:id="rId11"/>
    <p:sldId id="3207" r:id="rId12"/>
    <p:sldId id="3208" r:id="rId13"/>
    <p:sldId id="3224" r:id="rId14"/>
    <p:sldId id="3225" r:id="rId15"/>
    <p:sldId id="3228" r:id="rId16"/>
    <p:sldId id="3209" r:id="rId17"/>
    <p:sldId id="3229" r:id="rId18"/>
    <p:sldId id="3230" r:id="rId19"/>
    <p:sldId id="3239" r:id="rId20"/>
    <p:sldId id="3240" r:id="rId21"/>
    <p:sldId id="3198" r:id="rId22"/>
    <p:sldId id="3241" r:id="rId23"/>
    <p:sldId id="3242" r:id="rId24"/>
    <p:sldId id="3200" r:id="rId25"/>
    <p:sldId id="3231" r:id="rId26"/>
    <p:sldId id="3234" r:id="rId27"/>
    <p:sldId id="3233" r:id="rId28"/>
    <p:sldId id="3160" r:id="rId29"/>
    <p:sldId id="3232" r:id="rId30"/>
    <p:sldId id="3238" r:id="rId31"/>
    <p:sldId id="3237" r:id="rId32"/>
    <p:sldId id="3236" r:id="rId33"/>
    <p:sldId id="1896" r:id="rId34"/>
    <p:sldId id="3136" r:id="rId35"/>
    <p:sldId id="3142" r:id="rId36"/>
    <p:sldId id="3137" r:id="rId37"/>
    <p:sldId id="3226" r:id="rId38"/>
    <p:sldId id="3227" r:id="rId39"/>
    <p:sldId id="689" r:id="rId40"/>
    <p:sldId id="1884"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ection>
        <p14:section name="Module Content" id="{A073DAE3-B461-442F-A3D3-6642BD875E45}">
          <p14:sldIdLst>
            <p14:sldId id="1719"/>
            <p14:sldId id="3128"/>
            <p14:sldId id="3219"/>
            <p14:sldId id="3218"/>
            <p14:sldId id="3221"/>
            <p14:sldId id="3222"/>
            <p14:sldId id="3223"/>
            <p14:sldId id="3220"/>
            <p14:sldId id="3207"/>
            <p14:sldId id="3208"/>
            <p14:sldId id="3224"/>
            <p14:sldId id="3225"/>
            <p14:sldId id="3228"/>
            <p14:sldId id="3209"/>
            <p14:sldId id="3229"/>
            <p14:sldId id="3230"/>
            <p14:sldId id="3239"/>
            <p14:sldId id="3240"/>
            <p14:sldId id="3198"/>
            <p14:sldId id="3241"/>
            <p14:sldId id="3242"/>
            <p14:sldId id="3200"/>
            <p14:sldId id="3231"/>
            <p14:sldId id="3234"/>
            <p14:sldId id="3233"/>
            <p14:sldId id="3160"/>
            <p14:sldId id="3232"/>
            <p14:sldId id="3238"/>
            <p14:sldId id="3237"/>
            <p14:sldId id="3236"/>
          </p14:sldIdLst>
        </p14:section>
        <p14:section name="Lab Content" id="{DED81072-52AB-4250-8920-201B3C5D2D2E}">
          <p14:sldIdLst>
            <p14:sldId id="1896"/>
            <p14:sldId id="3136"/>
            <p14:sldId id="3142"/>
            <p14:sldId id="3137"/>
            <p14:sldId id="3226"/>
            <p14:sldId id="3227"/>
          </p14:sldIdLst>
        </p14:section>
        <p14:section name="Module Closedown" id="{BB4A27EB-B3C3-4E4C-B5FE-2131BA0AA278}">
          <p14:sldIdLst>
            <p14:sldId id="689"/>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CBD6EF"/>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E68F98-7384-4D5E-8353-4336D627986E}" v="5" dt="2020-12-14T13:05:12.4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184" autoAdjust="0"/>
  </p:normalViewPr>
  <p:slideViewPr>
    <p:cSldViewPr snapToGrid="0">
      <p:cViewPr varScale="1">
        <p:scale>
          <a:sx n="83" d="100"/>
          <a:sy n="83" d="100"/>
        </p:scale>
        <p:origin x="806" y="75"/>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12/14/2020 9:55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12/14/2020 7:56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E717894-B961-4BE8-BC36-E8250D995440}"/>
              </a:ext>
            </a:extLst>
          </p:cNvPr>
          <p:cNvSpPr>
            <a:spLocks noGrp="1"/>
          </p:cNvSpPr>
          <p:nvPr>
            <p:ph type="body" idx="1"/>
          </p:nvPr>
        </p:nvSpPr>
        <p:spPr/>
        <p:txBody>
          <a:bodyPr/>
          <a:lstStyle/>
          <a:p>
            <a:r>
              <a:rPr lang="en-US" sz="882" b="0" i="0" u="none" strike="noStrike" kern="1200" baseline="0" dirty="0">
                <a:solidFill>
                  <a:schemeClr val="tx1"/>
                </a:solidFill>
                <a:latin typeface="Segoe UI Light" pitchFamily="34" charset="0"/>
                <a:ea typeface="+mn-ea"/>
                <a:cs typeface="+mn-cs"/>
              </a:rPr>
              <a:t>Separating security principals, access permissions, and resources provides simplified access management and more fine-grained control. </a:t>
            </a:r>
          </a:p>
          <a:p>
            <a:r>
              <a:rPr lang="en-US" sz="882" b="0" i="0" u="none" strike="noStrike" kern="1200" baseline="0" dirty="0">
                <a:solidFill>
                  <a:schemeClr val="tx1"/>
                </a:solidFill>
                <a:latin typeface="Segoe UI Light" pitchFamily="34" charset="0"/>
                <a:ea typeface="+mn-ea"/>
                <a:cs typeface="+mn-cs"/>
              </a:rPr>
              <a:t>On Azure, users, groups, and roles are all stored in Azure Active Directory (Azure AD). The Azure Resource Manager API uses role-based access control to secure all resource access management within Azure </a:t>
            </a:r>
          </a:p>
          <a:p>
            <a:endParaRPr lang="en-US" sz="882" b="0" i="0" u="none" strike="noStrike" kern="1200" baseline="0" dirty="0">
              <a:solidFill>
                <a:schemeClr val="tx1"/>
              </a:solidFill>
              <a:latin typeface="Segoe UI Light" pitchFamily="34" charset="0"/>
              <a:ea typeface="+mn-ea"/>
              <a:cs typeface="+mn-cs"/>
            </a:endParaRPr>
          </a:p>
          <a:p>
            <a:r>
              <a:rPr lang="en-US" sz="882" b="1" i="0" u="none" strike="noStrike" kern="1200" baseline="0" dirty="0">
                <a:solidFill>
                  <a:schemeClr val="tx1"/>
                </a:solidFill>
                <a:latin typeface="Segoe UI Light" pitchFamily="34" charset="0"/>
                <a:ea typeface="+mn-ea"/>
                <a:cs typeface="+mn-cs"/>
              </a:rPr>
              <a:t>Roles and management groups </a:t>
            </a: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Roles are sets of permissions, like </a:t>
            </a:r>
            <a:r>
              <a:rPr lang="en-US" sz="882" b="0" i="0" u="sng" strike="noStrike" kern="1200" baseline="0" dirty="0">
                <a:solidFill>
                  <a:schemeClr val="tx1"/>
                </a:solidFill>
                <a:latin typeface="Segoe UI Light" pitchFamily="34" charset="0"/>
                <a:ea typeface="+mn-ea"/>
                <a:cs typeface="+mn-cs"/>
              </a:rPr>
              <a:t>“Read-only” or "Contributor</a:t>
            </a:r>
            <a:r>
              <a:rPr lang="en-US" sz="882" b="0" i="0" u="none" strike="noStrike" kern="1200" baseline="0" dirty="0">
                <a:solidFill>
                  <a:schemeClr val="tx1"/>
                </a:solidFill>
                <a:latin typeface="Segoe UI Light" pitchFamily="34" charset="0"/>
                <a:ea typeface="+mn-ea"/>
                <a:cs typeface="+mn-cs"/>
              </a:rPr>
              <a:t>", that users can be </a:t>
            </a:r>
            <a:r>
              <a:rPr lang="en-US" sz="882" b="0" i="0" u="sng" strike="noStrike" kern="1200" baseline="0" dirty="0">
                <a:solidFill>
                  <a:schemeClr val="tx1"/>
                </a:solidFill>
                <a:latin typeface="Segoe UI Light" pitchFamily="34" charset="0"/>
                <a:ea typeface="+mn-ea"/>
                <a:cs typeface="+mn-cs"/>
              </a:rPr>
              <a:t>granted to access </a:t>
            </a:r>
            <a:r>
              <a:rPr lang="en-US" sz="882" b="0" i="0" u="none" strike="noStrike" kern="1200" baseline="0" dirty="0">
                <a:solidFill>
                  <a:schemeClr val="tx1"/>
                </a:solidFill>
                <a:latin typeface="Segoe UI Light" pitchFamily="34" charset="0"/>
                <a:ea typeface="+mn-ea"/>
                <a:cs typeface="+mn-cs"/>
              </a:rPr>
              <a:t>an </a:t>
            </a:r>
            <a:r>
              <a:rPr lang="en-US" sz="882" b="0" i="0" u="sng" strike="noStrike" kern="1200" baseline="0" dirty="0">
                <a:solidFill>
                  <a:schemeClr val="tx1"/>
                </a:solidFill>
                <a:latin typeface="Segoe UI Light" pitchFamily="34" charset="0"/>
                <a:ea typeface="+mn-ea"/>
                <a:cs typeface="+mn-cs"/>
              </a:rPr>
              <a:t>Azure service instance.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Roles can be granted at the individual service instance level, but they also flow down the Azure Resource Manager hierarchy. </a:t>
            </a: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endParaRPr lang="en-US" sz="882" b="0" i="0" u="none" strike="noStrike" kern="1200" baseline="0" dirty="0">
              <a:solidFill>
                <a:schemeClr val="tx1"/>
              </a:solidFill>
              <a:latin typeface="Segoe UI Light" pitchFamily="34"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94823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87637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7510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baseline="0" dirty="0">
                <a:solidFill>
                  <a:schemeClr val="tx1"/>
                </a:solidFill>
                <a:latin typeface="Segoe UI Light" pitchFamily="34" charset="0"/>
                <a:ea typeface="+mn-ea"/>
                <a:cs typeface="+mn-cs"/>
              </a:rPr>
              <a:t>Identify and classify data </a:t>
            </a: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If an organization have had previous incidents that exposed sensitive data, there's a gap between what they are encrypting and what they should be encrypting.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They need to start by identifying and classifying the types of data they are storing and align this with the </a:t>
            </a:r>
            <a:r>
              <a:rPr lang="en-US" sz="882" b="0" i="0" u="sng" strike="noStrike" kern="1200" baseline="0" dirty="0">
                <a:solidFill>
                  <a:schemeClr val="tx1"/>
                </a:solidFill>
                <a:latin typeface="Segoe UI Light" pitchFamily="34" charset="0"/>
                <a:ea typeface="+mn-ea"/>
                <a:cs typeface="+mn-cs"/>
              </a:rPr>
              <a:t>business and regulatory requirements surrounding the storage of data</a:t>
            </a:r>
            <a:r>
              <a:rPr lang="en-US" sz="882" b="0" i="0" u="none" strike="noStrike" kern="1200" baseline="0" dirty="0">
                <a:solidFill>
                  <a:schemeClr val="tx1"/>
                </a:solidFill>
                <a:latin typeface="Segoe UI Light" pitchFamily="34" charset="0"/>
                <a:ea typeface="+mn-ea"/>
                <a:cs typeface="+mn-cs"/>
              </a:rPr>
              <a:t>.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It's beneficial to classify this data as it relates to the impact of exposure to the organization, its customers, or partners.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By taking an inventory of the types of data being stored, they can </a:t>
            </a:r>
            <a:r>
              <a:rPr lang="en-US" sz="882" b="0" i="0" u="sng" strike="noStrike" kern="1200" baseline="0" dirty="0">
                <a:solidFill>
                  <a:schemeClr val="tx1"/>
                </a:solidFill>
                <a:latin typeface="Segoe UI Light" pitchFamily="34" charset="0"/>
                <a:ea typeface="+mn-ea"/>
                <a:cs typeface="+mn-cs"/>
              </a:rPr>
              <a:t>get a better picture of where sensitive data may be stored </a:t>
            </a:r>
            <a:r>
              <a:rPr lang="en-US" sz="882" b="0" i="0" u="none" strike="noStrike" kern="1200" baseline="0" dirty="0">
                <a:solidFill>
                  <a:schemeClr val="tx1"/>
                </a:solidFill>
                <a:latin typeface="Segoe UI Light" pitchFamily="34" charset="0"/>
                <a:ea typeface="+mn-ea"/>
                <a:cs typeface="+mn-cs"/>
              </a:rPr>
              <a:t>and where existing encryption may or may not be happening.</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86997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97953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51234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10:00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813114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endParaRPr lang="en-GB" sz="800" dirty="0"/>
          </a:p>
          <a:p>
            <a:r>
              <a:rPr lang="en-GB" sz="800" dirty="0"/>
              <a:t>This capability is available in Azure SQL Database and Azure Synapse Analytics. You can read more information at:</a:t>
            </a:r>
          </a:p>
          <a:p>
            <a:endParaRPr lang="en-GB" sz="800" dirty="0"/>
          </a:p>
          <a:p>
            <a:r>
              <a:rPr lang="en-GB" sz="800" dirty="0"/>
              <a:t>https://docs.microsoft.com/en-us/azure/sql-database/sql-database-dynamic-data-masking-get-started</a:t>
            </a:r>
          </a:p>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701921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81957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50672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274388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82" b="0" i="0" u="sng" strike="noStrike" kern="1200" baseline="0" dirty="0">
                <a:solidFill>
                  <a:schemeClr val="tx1"/>
                </a:solidFill>
                <a:latin typeface="Segoe UI Light" pitchFamily="34" charset="0"/>
                <a:ea typeface="+mn-ea"/>
                <a:cs typeface="+mn-cs"/>
              </a:rPr>
              <a:t>Azure Security Center is a great place to look for this information, </a:t>
            </a:r>
            <a:r>
              <a:rPr lang="en-US" sz="882" b="0" i="0" u="none" strike="noStrike" kern="1200" baseline="0" dirty="0">
                <a:solidFill>
                  <a:schemeClr val="tx1"/>
                </a:solidFill>
                <a:latin typeface="Segoe UI Light" pitchFamily="34" charset="0"/>
                <a:ea typeface="+mn-ea"/>
                <a:cs typeface="+mn-cs"/>
              </a:rPr>
              <a:t>as it will identify internet-facing resources that don't have network security groups (NSG) associated with them, as well as resources that are not secured behind a firewall </a:t>
            </a:r>
            <a:endParaRPr lang="en-US" sz="7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206750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89557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46945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187831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500" b="0" i="0" u="none" strike="noStrike" dirty="0">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679711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587494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160227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24849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30269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54928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024245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24376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04736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837502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507486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F796C4-59AC-49C8-9AC8-CB17BFE2E00D}" type="slidenum">
              <a:rPr kumimoji="0" lang="en-US" sz="1800" b="0" i="0" u="none" strike="noStrike" kern="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6" name="Notes Placeholder 5"/>
          <p:cNvSpPr>
            <a:spLocks noGrp="1"/>
          </p:cNvSpPr>
          <p:nvPr>
            <p:ph type="body" idx="1"/>
          </p:nvPr>
        </p:nvSpPr>
        <p:spPr/>
        <p:txBody>
          <a:bodyPr/>
          <a:lstStyle/>
          <a:p>
            <a:endParaRPr lang="en-US" sz="800" kern="1200" dirty="0">
              <a:solidFill>
                <a:schemeClr val="tx1"/>
              </a:solidFill>
              <a:effectLst/>
              <a:ea typeface="+mn-ea"/>
            </a:endParaRPr>
          </a:p>
        </p:txBody>
      </p:sp>
      <p:sp>
        <p:nvSpPr>
          <p:cNvPr id="7" name="Slide Image Placeholder 6"/>
          <p:cNvSpPr>
            <a:spLocks noGrp="1" noRot="1" noChangeAspect="1"/>
          </p:cNvSpPr>
          <p:nvPr>
            <p:ph type="sldImg"/>
          </p:nvPr>
        </p:nvSpPr>
        <p:spPr>
          <a:xfrm>
            <a:off x="3581400" y="236538"/>
            <a:ext cx="3294063" cy="1854200"/>
          </a:xfrm>
        </p:spPr>
      </p:sp>
    </p:spTree>
    <p:extLst>
      <p:ext uri="{BB962C8B-B14F-4D97-AF65-F5344CB8AC3E}">
        <p14:creationId xmlns:p14="http://schemas.microsoft.com/office/powerpoint/2010/main" val="35104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F30723-AD4C-413B-9FB3-8DB93E4600D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1567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79949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34052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37847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12/14/2020 7:56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63063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290EA3B-42A3-4D01-86CD-7CE6F79562BD}"/>
              </a:ext>
            </a:extLst>
          </p:cNvPr>
          <p:cNvSpPr>
            <a:spLocks noGrp="1"/>
          </p:cNvSpPr>
          <p:nvPr>
            <p:ph type="body" idx="1"/>
          </p:nvPr>
        </p:nvSpPr>
        <p:spPr/>
        <p:txBody>
          <a:bodyPr/>
          <a:lstStyle/>
          <a:p>
            <a:pPr marL="0" indent="0">
              <a:buFont typeface="Arial" panose="020B0604020202020204" pitchFamily="34" charset="0"/>
              <a:buNone/>
            </a:pPr>
            <a:r>
              <a:rPr lang="en-US" sz="882" b="1" i="0" u="none" strike="noStrike" kern="1200" baseline="0" dirty="0">
                <a:solidFill>
                  <a:schemeClr val="tx1"/>
                </a:solidFill>
                <a:latin typeface="Segoe UI Light" pitchFamily="34" charset="0"/>
                <a:ea typeface="+mn-ea"/>
                <a:cs typeface="+mn-cs"/>
              </a:rPr>
              <a:t>Identity as a layer of security </a:t>
            </a: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In the past, identity and access services were restricted to operating within a company's internal network, using protocols such as </a:t>
            </a:r>
            <a:r>
              <a:rPr lang="en-US" sz="882" b="0" i="0" u="sng" strike="noStrike" kern="1200" baseline="0" dirty="0">
                <a:solidFill>
                  <a:schemeClr val="tx1"/>
                </a:solidFill>
                <a:latin typeface="Segoe UI Light" pitchFamily="34" charset="0"/>
                <a:ea typeface="+mn-ea"/>
                <a:cs typeface="+mn-cs"/>
              </a:rPr>
              <a:t>Kerberos and LDAP </a:t>
            </a:r>
            <a:r>
              <a:rPr lang="en-US" sz="882" b="0" i="0" u="none" strike="noStrike" kern="1200" baseline="0" dirty="0">
                <a:solidFill>
                  <a:schemeClr val="tx1"/>
                </a:solidFill>
                <a:latin typeface="Segoe UI Light" pitchFamily="34" charset="0"/>
                <a:ea typeface="+mn-ea"/>
                <a:cs typeface="+mn-cs"/>
              </a:rPr>
              <a:t>that were designed for this purpose.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More recently, </a:t>
            </a:r>
            <a:r>
              <a:rPr lang="en-US" sz="882" b="0" i="0" u="sng" strike="noStrike" kern="1200" baseline="0" dirty="0">
                <a:solidFill>
                  <a:schemeClr val="tx1"/>
                </a:solidFill>
                <a:latin typeface="Segoe UI Light" pitchFamily="34" charset="0"/>
                <a:ea typeface="+mn-ea"/>
                <a:cs typeface="+mn-cs"/>
              </a:rPr>
              <a:t>mobile devices have become the primary way people interact with digital services</a:t>
            </a:r>
            <a:r>
              <a:rPr lang="en-US" sz="882" b="0" i="0" u="none" strike="noStrike" kern="1200" baseline="0" dirty="0">
                <a:solidFill>
                  <a:schemeClr val="tx1"/>
                </a:solidFill>
                <a:latin typeface="Segoe UI Light" pitchFamily="34" charset="0"/>
                <a:ea typeface="+mn-ea"/>
                <a:cs typeface="+mn-cs"/>
              </a:rPr>
              <a:t>. Customers and employees alike expect to be able to access services from anywhere at any time, which has driven the development of identity protocols that can work at internet scale across many </a:t>
            </a:r>
            <a:r>
              <a:rPr lang="en-US" sz="882" b="0" i="0" u="sng" strike="noStrike" kern="1200" baseline="0" dirty="0">
                <a:solidFill>
                  <a:schemeClr val="tx1"/>
                </a:solidFill>
                <a:latin typeface="Segoe UI Light" pitchFamily="34" charset="0"/>
                <a:ea typeface="+mn-ea"/>
                <a:cs typeface="+mn-cs"/>
              </a:rPr>
              <a:t>disparate devices </a:t>
            </a:r>
            <a:r>
              <a:rPr lang="en-US" sz="882" b="0" i="0" u="none" strike="noStrike" kern="1200" baseline="0" dirty="0">
                <a:solidFill>
                  <a:schemeClr val="tx1"/>
                </a:solidFill>
                <a:latin typeface="Segoe UI Light" pitchFamily="34" charset="0"/>
                <a:ea typeface="+mn-ea"/>
                <a:cs typeface="+mn-cs"/>
              </a:rPr>
              <a:t>and operating systems </a:t>
            </a:r>
          </a:p>
          <a:p>
            <a:pPr marL="171450" indent="-171450">
              <a:buFont typeface="Arial" panose="020B0604020202020204" pitchFamily="34" charset="0"/>
              <a:buChar char="•"/>
            </a:pPr>
            <a:endParaRPr lang="en-US" dirty="0"/>
          </a:p>
          <a:p>
            <a:r>
              <a:rPr lang="en-US" sz="882" b="1" i="0" u="none" strike="noStrike" kern="1200" baseline="0" dirty="0">
                <a:solidFill>
                  <a:schemeClr val="tx1"/>
                </a:solidFill>
                <a:latin typeface="Segoe UI Light" pitchFamily="34" charset="0"/>
                <a:ea typeface="+mn-ea"/>
                <a:cs typeface="+mn-cs"/>
              </a:rPr>
              <a:t>Single sign-on </a:t>
            </a:r>
            <a:endParaRPr lang="en-US" sz="882" b="0" i="0" u="none" strike="noStrike" kern="1200" baseline="0" dirty="0">
              <a:solidFill>
                <a:schemeClr val="tx1"/>
              </a:solidFill>
              <a:latin typeface="Segoe UI Light" pitchFamily="34" charset="0"/>
              <a:ea typeface="+mn-ea"/>
              <a:cs typeface="+mn-cs"/>
            </a:endParaRP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The more identities a user has to manage, the greater the risk of a credential-related security incident. More identities mean more passwords to remember and change. </a:t>
            </a:r>
          </a:p>
          <a:p>
            <a:pPr marL="171450" indent="-171450">
              <a:buFont typeface="Arial" panose="020B0604020202020204" pitchFamily="34" charset="0"/>
              <a:buChar char="•"/>
            </a:pPr>
            <a:r>
              <a:rPr lang="en-US" sz="882" b="0" i="0" u="sng" strike="noStrike" kern="1200" baseline="0" dirty="0">
                <a:solidFill>
                  <a:schemeClr val="tx1"/>
                </a:solidFill>
                <a:latin typeface="Segoe UI Light" pitchFamily="34" charset="0"/>
                <a:ea typeface="+mn-ea"/>
                <a:cs typeface="+mn-cs"/>
              </a:rPr>
              <a:t>Password policies can vary between applications</a:t>
            </a:r>
            <a:r>
              <a:rPr lang="en-US" sz="882" b="0" i="0" u="none" strike="noStrike" kern="1200" baseline="0" dirty="0">
                <a:solidFill>
                  <a:schemeClr val="tx1"/>
                </a:solidFill>
                <a:latin typeface="Segoe UI Light" pitchFamily="34" charset="0"/>
                <a:ea typeface="+mn-ea"/>
                <a:cs typeface="+mn-cs"/>
              </a:rPr>
              <a:t>, and as complexity requirements increase, it makes it more difficult for users to remember them. </a:t>
            </a:r>
          </a:p>
          <a:p>
            <a:pPr marL="171450" indent="-171450">
              <a:buFont typeface="Arial" panose="020B0604020202020204" pitchFamily="34" charset="0"/>
              <a:buChar char="•"/>
            </a:pPr>
            <a:r>
              <a:rPr lang="en-US" sz="882" b="0" i="0" u="none" strike="noStrike" kern="1200" baseline="0" dirty="0">
                <a:solidFill>
                  <a:schemeClr val="tx1"/>
                </a:solidFill>
                <a:latin typeface="Segoe UI Light" pitchFamily="34" charset="0"/>
                <a:ea typeface="+mn-ea"/>
                <a:cs typeface="+mn-cs"/>
              </a:rPr>
              <a:t>On the other side is the management required for all those identities. Additional strain is placed on </a:t>
            </a:r>
            <a:r>
              <a:rPr lang="en-US" sz="882" b="0" i="0" u="sng" strike="noStrike" kern="1200" baseline="0" dirty="0">
                <a:solidFill>
                  <a:schemeClr val="tx1"/>
                </a:solidFill>
                <a:latin typeface="Segoe UI Light" pitchFamily="34" charset="0"/>
                <a:ea typeface="+mn-ea"/>
                <a:cs typeface="+mn-cs"/>
              </a:rPr>
              <a:t>help desks </a:t>
            </a:r>
            <a:r>
              <a:rPr lang="en-US" sz="882" b="0" i="0" u="none" strike="noStrike" kern="1200" baseline="0" dirty="0">
                <a:solidFill>
                  <a:schemeClr val="tx1"/>
                </a:solidFill>
                <a:latin typeface="Segoe UI Light" pitchFamily="34" charset="0"/>
                <a:ea typeface="+mn-ea"/>
                <a:cs typeface="+mn-cs"/>
              </a:rPr>
              <a:t>as they deal with </a:t>
            </a:r>
            <a:r>
              <a:rPr lang="en-US" sz="882" b="0" i="0" u="sng" strike="noStrike" kern="1200" baseline="0" dirty="0">
                <a:solidFill>
                  <a:schemeClr val="tx1"/>
                </a:solidFill>
                <a:latin typeface="Segoe UI Light" pitchFamily="34" charset="0"/>
                <a:ea typeface="+mn-ea"/>
                <a:cs typeface="+mn-cs"/>
              </a:rPr>
              <a:t>account lockouts and password reset requests </a:t>
            </a:r>
            <a:endParaRPr lang="en-US" u="sng"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9392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08913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sql-database/sql-database-dynamic-data-masking-get-started" TargetMode="External"/><Relationship Id="rId2" Type="http://schemas.openxmlformats.org/officeDocument/2006/relationships/notesSlide" Target="../notesSlides/notesSlide19.xml"/><Relationship Id="rId1" Type="http://schemas.openxmlformats.org/officeDocument/2006/relationships/slideLayout" Target="../slideLayouts/slideLayout5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8.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54.xml"/><Relationship Id="rId4" Type="http://schemas.openxmlformats.org/officeDocument/2006/relationships/hyperlink" Target="https://azure.microsoft.com/en-gb/services/security-center/"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
        <p:nvSpPr>
          <p:cNvPr id="4" name="Title 3"/>
          <p:cNvSpPr>
            <a:spLocks noGrp="1"/>
          </p:cNvSpPr>
          <p:nvPr>
            <p:ph type="title"/>
          </p:nvPr>
        </p:nvSpPr>
        <p:spPr>
          <a:xfrm>
            <a:off x="588263" y="2990218"/>
            <a:ext cx="4167887" cy="1661993"/>
          </a:xfrm>
        </p:spPr>
        <p:txBody>
          <a:bodyPr/>
          <a:lstStyle/>
          <a:p>
            <a:r>
              <a:rPr lang="en-US" dirty="0"/>
              <a:t>DP-201T04: </a:t>
            </a:r>
            <a:br>
              <a:rPr lang="en-US" dirty="0"/>
            </a:br>
            <a:r>
              <a:rPr lang="en-GB" dirty="0"/>
              <a:t>Security Design Considerations</a:t>
            </a:r>
            <a:endParaRPr lang="en-US" dirty="0"/>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a:off x="712856" y="1128170"/>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Segoe UI"/>
                <a:ea typeface="+mn-ea"/>
                <a:cs typeface="+mn-cs"/>
              </a:rPr>
              <a:t>Role Based Access Control (RBAC)</a:t>
            </a:r>
            <a:endParaRPr kumimoji="0" lang="en-US" sz="2000" b="1"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r>
              <a:rPr lang="en-US" sz="1700" kern="0" dirty="0">
                <a:solidFill>
                  <a:srgbClr val="FFC000"/>
                </a:solidFill>
                <a:latin typeface="Segoe UI"/>
                <a:cs typeface="Segoe UI Light" panose="020B0502040204020203" pitchFamily="34" charset="0"/>
              </a:rPr>
              <a:t>Roles</a:t>
            </a:r>
            <a:r>
              <a:rPr lang="en-US" sz="1700" kern="0" dirty="0">
                <a:solidFill>
                  <a:prstClr val="white"/>
                </a:solidFill>
                <a:latin typeface="Segoe UI"/>
                <a:cs typeface="Segoe UI Light" panose="020B0502040204020203" pitchFamily="34" charset="0"/>
              </a:rPr>
              <a:t> are defined as collections of access permissions. </a:t>
            </a:r>
            <a:r>
              <a:rPr lang="en-US" sz="1700" kern="0" dirty="0">
                <a:solidFill>
                  <a:srgbClr val="FFC000"/>
                </a:solidFill>
                <a:latin typeface="Segoe UI"/>
                <a:cs typeface="Segoe UI Light" panose="020B0502040204020203" pitchFamily="34" charset="0"/>
              </a:rPr>
              <a:t>Security principals </a:t>
            </a:r>
            <a:r>
              <a:rPr lang="en-US" sz="1700" kern="0" dirty="0">
                <a:solidFill>
                  <a:prstClr val="white"/>
                </a:solidFill>
                <a:latin typeface="Segoe UI"/>
                <a:cs typeface="Segoe UI Light" panose="020B0502040204020203" pitchFamily="34" charset="0"/>
              </a:rPr>
              <a:t>are mapped to roles directly or through </a:t>
            </a:r>
            <a:r>
              <a:rPr lang="en-US" sz="1700" kern="0" dirty="0">
                <a:solidFill>
                  <a:srgbClr val="FFC000"/>
                </a:solidFill>
                <a:latin typeface="Segoe UI"/>
                <a:cs typeface="Segoe UI Light" panose="020B0502040204020203" pitchFamily="34" charset="0"/>
              </a:rPr>
              <a:t>group</a:t>
            </a:r>
            <a:r>
              <a:rPr lang="en-US" sz="1700" kern="0" dirty="0">
                <a:solidFill>
                  <a:prstClr val="white"/>
                </a:solidFill>
                <a:latin typeface="Segoe UI"/>
                <a:cs typeface="Segoe UI Light" panose="020B0502040204020203" pitchFamily="34" charset="0"/>
              </a:rPr>
              <a:t> membership.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34" name="Rectangle 33">
            <a:extLst>
              <a:ext uri="{C183D7F6-B498-43B3-948B-1728B52AA6E4}">
                <adec:decorative xmlns:adec="http://schemas.microsoft.com/office/drawing/2017/decorative" val="1"/>
              </a:ext>
            </a:extLst>
          </p:cNvPr>
          <p:cNvSpPr/>
          <p:nvPr/>
        </p:nvSpPr>
        <p:spPr bwMode="auto">
          <a:xfrm>
            <a:off x="487876" y="2748546"/>
            <a:ext cx="4817974" cy="4028965"/>
          </a:xfrm>
          <a:prstGeom prst="rect">
            <a:avLst/>
          </a:prstGeom>
          <a:no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4F897921-799B-41E1-9998-5812EB9F5A9F}"/>
              </a:ext>
              <a:ext uri="{C183D7F6-B498-43B3-948B-1728B52AA6E4}">
                <adec:decorative xmlns:adec="http://schemas.microsoft.com/office/drawing/2017/decorative" val="1"/>
              </a:ext>
            </a:extLst>
          </p:cNvPr>
          <p:cNvSpPr/>
          <p:nvPr/>
        </p:nvSpPr>
        <p:spPr bwMode="auto">
          <a:xfrm>
            <a:off x="6289754" y="2748546"/>
            <a:ext cx="4817974" cy="4028966"/>
          </a:xfrm>
          <a:prstGeom prst="rect">
            <a:avLst/>
          </a:prstGeom>
          <a:no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3578DBE-8BAE-4BD9-8789-DC09C03E028B}"/>
              </a:ext>
            </a:extLst>
          </p:cNvPr>
          <p:cNvSpPr/>
          <p:nvPr/>
        </p:nvSpPr>
        <p:spPr bwMode="auto">
          <a:xfrm>
            <a:off x="6514734" y="1128170"/>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r>
              <a:rPr lang="en-GB" sz="2000" b="1" dirty="0">
                <a:solidFill>
                  <a:prstClr val="white"/>
                </a:solidFill>
                <a:latin typeface="Segoe UI"/>
              </a:rPr>
              <a:t>Providing identities to services</a:t>
            </a:r>
          </a:p>
          <a:p>
            <a:r>
              <a:rPr lang="en-US" sz="1700" kern="0" dirty="0">
                <a:solidFill>
                  <a:prstClr val="white"/>
                </a:solidFill>
                <a:latin typeface="Segoe UI"/>
                <a:cs typeface="Segoe UI Light" panose="020B0502040204020203" pitchFamily="34" charset="0"/>
              </a:rPr>
              <a:t>An Azure s</a:t>
            </a:r>
            <a:r>
              <a:rPr lang="en-GB" sz="1700" kern="0" dirty="0" err="1">
                <a:solidFill>
                  <a:prstClr val="white"/>
                </a:solidFill>
                <a:latin typeface="Segoe UI"/>
                <a:cs typeface="Segoe UI Light" panose="020B0502040204020203" pitchFamily="34" charset="0"/>
              </a:rPr>
              <a:t>ervice</a:t>
            </a:r>
            <a:r>
              <a:rPr lang="en-GB" sz="1700" kern="0" dirty="0">
                <a:solidFill>
                  <a:prstClr val="white"/>
                </a:solidFill>
                <a:latin typeface="Segoe UI"/>
                <a:cs typeface="Segoe UI Light" panose="020B0502040204020203" pitchFamily="34" charset="0"/>
              </a:rPr>
              <a:t> can be assigned an identity to ease the management of service access to other Azure resources.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35" name="Rectangle 34"/>
          <p:cNvSpPr/>
          <p:nvPr/>
        </p:nvSpPr>
        <p:spPr bwMode="auto">
          <a:xfrm>
            <a:off x="2984008" y="2748548"/>
            <a:ext cx="2197065" cy="3912480"/>
          </a:xfrm>
          <a:prstGeom prst="rect">
            <a:avLst/>
          </a:prstGeom>
          <a:solidFill>
            <a:schemeClr val="tx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defRPr/>
            </a:pPr>
            <a:r>
              <a:rPr lang="en-GB" sz="2100" b="1" dirty="0">
                <a:solidFill>
                  <a:prstClr val="white"/>
                </a:solidFill>
                <a:latin typeface="Segoe UI"/>
              </a:rPr>
              <a:t>Privileged Identity Management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100" b="1" i="0" u="none" strike="noStrike" kern="1200" cap="none" spc="0" normalizeH="0" baseline="0" noProof="0" dirty="0">
              <a:ln>
                <a:noFill/>
              </a:ln>
              <a:solidFill>
                <a:prstClr val="white"/>
              </a:solidFill>
              <a:effectLst/>
              <a:uLnTx/>
              <a:uFillTx/>
              <a:latin typeface="Segoe UI"/>
              <a:ea typeface="+mn-ea"/>
              <a:cs typeface="+mn-cs"/>
            </a:endParaRPr>
          </a:p>
          <a:p>
            <a:r>
              <a:rPr lang="en-US" sz="1700" kern="0" dirty="0">
                <a:solidFill>
                  <a:prstClr val="white"/>
                </a:solidFill>
                <a:latin typeface="Segoe UI Light" panose="020B0502040204020203" pitchFamily="34" charset="0"/>
                <a:cs typeface="Segoe UI Light" panose="020B0502040204020203" pitchFamily="34" charset="0"/>
              </a:rPr>
              <a:t>Azure AD Privileged Identity </a:t>
            </a:r>
            <a:r>
              <a:rPr lang="en-US" sz="1700" kern="0" dirty="0" err="1">
                <a:solidFill>
                  <a:prstClr val="white"/>
                </a:solidFill>
                <a:latin typeface="Segoe UI Light" panose="020B0502040204020203" pitchFamily="34" charset="0"/>
                <a:cs typeface="Segoe UI Light" panose="020B0502040204020203" pitchFamily="34" charset="0"/>
              </a:rPr>
              <a:t>Managemen</a:t>
            </a:r>
            <a:r>
              <a:rPr lang="en-US" sz="1700" kern="0" dirty="0">
                <a:solidFill>
                  <a:prstClr val="white"/>
                </a:solidFill>
                <a:latin typeface="Segoe UI Light" panose="020B0502040204020203" pitchFamily="34" charset="0"/>
                <a:cs typeface="Segoe UI Light" panose="020B0502040204020203" pitchFamily="34" charset="0"/>
              </a:rPr>
              <a:t> (PIM) is an </a:t>
            </a:r>
            <a:r>
              <a:rPr lang="en-US" sz="1700" kern="0" dirty="0">
                <a:solidFill>
                  <a:srgbClr val="FFC000"/>
                </a:solidFill>
                <a:latin typeface="Segoe UI Light" panose="020B0502040204020203" pitchFamily="34" charset="0"/>
                <a:cs typeface="Segoe UI Light" panose="020B0502040204020203" pitchFamily="34" charset="0"/>
              </a:rPr>
              <a:t>additional paid-for offering </a:t>
            </a:r>
            <a:r>
              <a:rPr lang="en-US" sz="1700" kern="0" dirty="0">
                <a:solidFill>
                  <a:prstClr val="white"/>
                </a:solidFill>
                <a:latin typeface="Segoe UI Light" panose="020B0502040204020203" pitchFamily="34" charset="0"/>
                <a:cs typeface="Segoe UI Light" panose="020B0502040204020203" pitchFamily="34" charset="0"/>
              </a:rPr>
              <a:t>that provides </a:t>
            </a:r>
            <a:r>
              <a:rPr lang="en-US" sz="1700" kern="0" dirty="0">
                <a:solidFill>
                  <a:srgbClr val="FFC000"/>
                </a:solidFill>
                <a:latin typeface="Segoe UI Light" panose="020B0502040204020203" pitchFamily="34" charset="0"/>
                <a:cs typeface="Segoe UI Light" panose="020B0502040204020203" pitchFamily="34" charset="0"/>
              </a:rPr>
              <a:t>oversight</a:t>
            </a:r>
            <a:r>
              <a:rPr lang="en-US" sz="1700" kern="0" dirty="0">
                <a:solidFill>
                  <a:prstClr val="white"/>
                </a:solidFill>
                <a:latin typeface="Segoe UI Light" panose="020B0502040204020203" pitchFamily="34" charset="0"/>
                <a:cs typeface="Segoe UI Light" panose="020B0502040204020203" pitchFamily="34" charset="0"/>
              </a:rPr>
              <a:t> of role assignments, self-service, and just-in-time role activation (auditing)</a:t>
            </a:r>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6" name="Rectangle 35"/>
          <p:cNvSpPr/>
          <p:nvPr/>
        </p:nvSpPr>
        <p:spPr bwMode="auto">
          <a:xfrm>
            <a:off x="614876" y="2748547"/>
            <a:ext cx="2270490" cy="3912481"/>
          </a:xfrm>
          <a:prstGeom prst="rect">
            <a:avLst/>
          </a:prstGeom>
          <a:solidFill>
            <a:schemeClr val="tx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defRPr/>
            </a:pPr>
            <a:r>
              <a:rPr lang="en-GB" sz="2100" b="1" dirty="0">
                <a:solidFill>
                  <a:prstClr val="white"/>
                </a:solidFill>
                <a:latin typeface="Segoe UI"/>
              </a:rPr>
              <a:t>Roles and management groups</a:t>
            </a:r>
          </a:p>
          <a:p>
            <a:endParaRPr lang="en-GB" sz="2100" b="1" dirty="0">
              <a:solidFill>
                <a:prstClr val="white"/>
              </a:solidFill>
              <a:latin typeface="Segoe UI"/>
            </a:endParaRPr>
          </a:p>
          <a:p>
            <a:r>
              <a:rPr lang="en-US" sz="1700" kern="0" dirty="0">
                <a:solidFill>
                  <a:srgbClr val="FFC000"/>
                </a:solidFill>
                <a:latin typeface="Segoe UI Light" panose="020B0502040204020203" pitchFamily="34" charset="0"/>
                <a:cs typeface="Segoe UI Light" panose="020B0502040204020203" pitchFamily="34" charset="0"/>
              </a:rPr>
              <a:t>Roles are sets of permissions </a:t>
            </a:r>
            <a:r>
              <a:rPr lang="en-US" sz="1700" kern="0" dirty="0">
                <a:solidFill>
                  <a:prstClr val="white"/>
                </a:solidFill>
                <a:latin typeface="Segoe UI Light" panose="020B0502040204020203" pitchFamily="34" charset="0"/>
                <a:cs typeface="Segoe UI Light" panose="020B0502040204020203" pitchFamily="34" charset="0"/>
              </a:rPr>
              <a:t>that users can be granted to. </a:t>
            </a:r>
            <a:r>
              <a:rPr lang="en-US" sz="1700" kern="0" dirty="0">
                <a:solidFill>
                  <a:srgbClr val="FFC000"/>
                </a:solidFill>
                <a:latin typeface="Segoe UI Light" panose="020B0502040204020203" pitchFamily="34" charset="0"/>
                <a:cs typeface="Segoe UI Light" panose="020B0502040204020203" pitchFamily="34" charset="0"/>
              </a:rPr>
              <a:t>Management groups </a:t>
            </a:r>
            <a:r>
              <a:rPr lang="en-US" sz="1700" kern="0" dirty="0">
                <a:solidFill>
                  <a:prstClr val="white"/>
                </a:solidFill>
                <a:latin typeface="Segoe UI Light" panose="020B0502040204020203" pitchFamily="34" charset="0"/>
                <a:cs typeface="Segoe UI Light" panose="020B0502040204020203" pitchFamily="34" charset="0"/>
              </a:rPr>
              <a:t>add the ability to group subscriptions together and apply policy at an even higher level.</a:t>
            </a:r>
          </a:p>
        </p:txBody>
      </p:sp>
      <p:sp>
        <p:nvSpPr>
          <p:cNvPr id="12" name="Rectangle 11">
            <a:extLst>
              <a:ext uri="{FF2B5EF4-FFF2-40B4-BE49-F238E27FC236}">
                <a16:creationId xmlns:a16="http://schemas.microsoft.com/office/drawing/2014/main" id="{CF6C1FFB-2525-42AF-80AA-FCC8C383D413}"/>
              </a:ext>
            </a:extLst>
          </p:cNvPr>
          <p:cNvSpPr/>
          <p:nvPr/>
        </p:nvSpPr>
        <p:spPr bwMode="auto">
          <a:xfrm>
            <a:off x="6416754" y="2748547"/>
            <a:ext cx="2270490" cy="3912481"/>
          </a:xfrm>
          <a:prstGeom prst="rect">
            <a:avLst/>
          </a:prstGeom>
          <a:solidFill>
            <a:schemeClr val="tx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r>
              <a:rPr lang="en-GB" sz="2100" b="1" dirty="0">
                <a:solidFill>
                  <a:prstClr val="white"/>
                </a:solidFill>
                <a:latin typeface="Segoe UI"/>
              </a:rPr>
              <a:t>Service principals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100" b="1"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r>
              <a:rPr lang="en-US" sz="1700" kern="0" dirty="0">
                <a:solidFill>
                  <a:prstClr val="white"/>
                </a:solidFill>
                <a:latin typeface="Segoe UI Light" panose="020B0502040204020203" pitchFamily="34" charset="0"/>
                <a:cs typeface="Segoe UI Light" panose="020B0502040204020203" pitchFamily="34" charset="0"/>
              </a:rPr>
              <a:t>A Service Principal is literally named. It is an </a:t>
            </a:r>
            <a:r>
              <a:rPr lang="en-US" sz="1700" kern="0" dirty="0">
                <a:solidFill>
                  <a:srgbClr val="FFC000"/>
                </a:solidFill>
                <a:latin typeface="Segoe UI Light" panose="020B0502040204020203" pitchFamily="34" charset="0"/>
                <a:cs typeface="Segoe UI Light" panose="020B0502040204020203" pitchFamily="34" charset="0"/>
              </a:rPr>
              <a:t>identity that is used by a service or application</a:t>
            </a:r>
            <a:r>
              <a:rPr lang="en-US" sz="1700" kern="0" dirty="0">
                <a:solidFill>
                  <a:prstClr val="white"/>
                </a:solidFill>
                <a:latin typeface="Segoe UI Light" panose="020B0502040204020203" pitchFamily="34" charset="0"/>
                <a:cs typeface="Segoe UI Light" panose="020B0502040204020203" pitchFamily="34" charset="0"/>
              </a:rPr>
              <a:t>. Like other identities, it can be assigned roles</a:t>
            </a:r>
          </a:p>
          <a:p>
            <a:endParaRPr lang="en-GB" sz="1700" kern="0" dirty="0">
              <a:solidFill>
                <a:prstClr val="white"/>
              </a:solidFill>
              <a:latin typeface="Segoe UI Light" panose="020B0502040204020203" pitchFamily="34" charset="0"/>
              <a:cs typeface="Segoe UI Light" panose="020B0502040204020203" pitchFamily="34" charset="0"/>
            </a:endParaRPr>
          </a:p>
          <a:p>
            <a:endParaRPr kumimoji="0" lang="en-US" sz="2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 name="Title 1"/>
          <p:cNvSpPr>
            <a:spLocks noGrp="1"/>
          </p:cNvSpPr>
          <p:nvPr>
            <p:ph type="title"/>
          </p:nvPr>
        </p:nvSpPr>
        <p:spPr>
          <a:xfrm>
            <a:off x="228600" y="170358"/>
            <a:ext cx="11696700" cy="914400"/>
          </a:xfrm>
        </p:spPr>
        <p:txBody>
          <a:bodyPr/>
          <a:lstStyle/>
          <a:p>
            <a:r>
              <a:rPr lang="en-GB" sz="4000" dirty="0"/>
              <a:t>Infrastructure Protection</a:t>
            </a:r>
            <a:br>
              <a:rPr lang="en-GB" dirty="0"/>
            </a:br>
            <a:endParaRPr lang="en-US" sz="4000" dirty="0"/>
          </a:p>
        </p:txBody>
      </p:sp>
      <p:sp>
        <p:nvSpPr>
          <p:cNvPr id="11" name="Rectangle 10">
            <a:extLst>
              <a:ext uri="{FF2B5EF4-FFF2-40B4-BE49-F238E27FC236}">
                <a16:creationId xmlns:a16="http://schemas.microsoft.com/office/drawing/2014/main" id="{7C3F78C0-7617-42AE-B88A-A6AF1A58F939}"/>
              </a:ext>
            </a:extLst>
          </p:cNvPr>
          <p:cNvSpPr/>
          <p:nvPr/>
        </p:nvSpPr>
        <p:spPr bwMode="auto">
          <a:xfrm>
            <a:off x="8785886" y="2748548"/>
            <a:ext cx="2197065" cy="3912480"/>
          </a:xfrm>
          <a:prstGeom prst="rect">
            <a:avLst/>
          </a:prstGeom>
          <a:solidFill>
            <a:schemeClr val="tx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2100" b="1" dirty="0">
                <a:solidFill>
                  <a:prstClr val="white"/>
                </a:solidFill>
                <a:latin typeface="Segoe UI"/>
              </a:rPr>
              <a:t>Managed identities</a:t>
            </a:r>
          </a:p>
          <a:p>
            <a:pPr defTabSz="932472" fontAlgn="base">
              <a:spcBef>
                <a:spcPct val="0"/>
              </a:spcBef>
              <a:spcAft>
                <a:spcPct val="0"/>
              </a:spcAft>
              <a:defRPr/>
            </a:pPr>
            <a:endParaRPr kumimoji="0" lang="en-GB" sz="2100" b="1" i="0" u="none" strike="noStrike" kern="1200" cap="none" spc="0" normalizeH="0" baseline="0" noProof="0" dirty="0">
              <a:ln>
                <a:noFill/>
              </a:ln>
              <a:solidFill>
                <a:prstClr val="white"/>
              </a:solidFill>
              <a:effectLst/>
              <a:uLnTx/>
              <a:uFillTx/>
              <a:latin typeface="Segoe UI"/>
              <a:ea typeface="+mn-ea"/>
              <a:cs typeface="+mn-cs"/>
            </a:endParaRPr>
          </a:p>
          <a:p>
            <a:endParaRPr lang="en-US" sz="2200" kern="0" dirty="0">
              <a:solidFill>
                <a:prstClr val="white"/>
              </a:solidFill>
              <a:latin typeface="Segoe UI Light" panose="020B0502040204020203" pitchFamily="34" charset="0"/>
              <a:cs typeface="Segoe UI Light" panose="020B0502040204020203" pitchFamily="34" charset="0"/>
            </a:endParaRPr>
          </a:p>
          <a:p>
            <a:r>
              <a:rPr lang="en-US" sz="1700" kern="0" dirty="0">
                <a:solidFill>
                  <a:prstClr val="white"/>
                </a:solidFill>
                <a:latin typeface="Segoe UI Light" panose="020B0502040204020203" pitchFamily="34" charset="0"/>
                <a:cs typeface="Segoe UI Light" panose="020B0502040204020203" pitchFamily="34" charset="0"/>
              </a:rPr>
              <a:t>When you create a managed identity for a service, you create an account on the Azure AD tenant. Azure infrastructure will automatically take care of authentication</a:t>
            </a:r>
            <a:endParaRPr kumimoji="0" lang="en-US" sz="1700" b="0" i="0" u="none" strike="noStrike" kern="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81969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Service principals</a:t>
            </a:r>
            <a:br>
              <a:rPr lang="en-US" dirty="0"/>
            </a:br>
            <a:endParaRPr lang="en-US" dirty="0"/>
          </a:p>
        </p:txBody>
      </p:sp>
      <p:sp>
        <p:nvSpPr>
          <p:cNvPr id="6" name="Text Placeholder 5"/>
          <p:cNvSpPr>
            <a:spLocks noGrp="1"/>
          </p:cNvSpPr>
          <p:nvPr>
            <p:ph type="body" sz="quarter" idx="10"/>
          </p:nvPr>
        </p:nvSpPr>
        <p:spPr>
          <a:xfrm>
            <a:off x="471466" y="1108733"/>
            <a:ext cx="11423354" cy="5007861"/>
          </a:xfrm>
        </p:spPr>
        <p:txBody>
          <a:bodyPr/>
          <a:lstStyle/>
          <a:p>
            <a:r>
              <a:rPr lang="en-US" dirty="0">
                <a:solidFill>
                  <a:srgbClr val="0078D4"/>
                </a:solidFill>
              </a:rPr>
              <a:t>An </a:t>
            </a:r>
            <a:r>
              <a:rPr lang="en-US" b="1" u="sng" dirty="0">
                <a:solidFill>
                  <a:srgbClr val="0078D4"/>
                </a:solidFill>
              </a:rPr>
              <a:t>identity</a:t>
            </a:r>
            <a:r>
              <a:rPr lang="en-US" dirty="0">
                <a:solidFill>
                  <a:srgbClr val="0078D4"/>
                </a:solidFill>
              </a:rPr>
              <a:t> is just a thing that can be authenticated. </a:t>
            </a:r>
          </a:p>
          <a:p>
            <a:r>
              <a:rPr lang="en-US" dirty="0"/>
              <a:t>It can also </a:t>
            </a:r>
            <a:r>
              <a:rPr lang="en-US" dirty="0">
                <a:solidFill>
                  <a:srgbClr val="0078D4"/>
                </a:solidFill>
              </a:rPr>
              <a:t>include applications or other servers</a:t>
            </a:r>
            <a:r>
              <a:rPr lang="en-US" dirty="0"/>
              <a:t>, which might authenticate with secret keys or certificates. </a:t>
            </a:r>
          </a:p>
          <a:p>
            <a:r>
              <a:rPr lang="en-US" dirty="0"/>
              <a:t>An account is data associated with an identity.</a:t>
            </a:r>
          </a:p>
          <a:p>
            <a:r>
              <a:rPr lang="en-US" dirty="0">
                <a:solidFill>
                  <a:srgbClr val="0078D4"/>
                </a:solidFill>
              </a:rPr>
              <a:t>A </a:t>
            </a:r>
            <a:r>
              <a:rPr lang="en-US" b="1" u="sng" dirty="0">
                <a:solidFill>
                  <a:srgbClr val="0078D4"/>
                </a:solidFill>
              </a:rPr>
              <a:t>principal</a:t>
            </a:r>
            <a:r>
              <a:rPr lang="en-US" dirty="0">
                <a:solidFill>
                  <a:srgbClr val="0078D4"/>
                </a:solidFill>
              </a:rPr>
              <a:t> is an identity acting with certain roles or claims. </a:t>
            </a:r>
          </a:p>
          <a:p>
            <a:pPr lvl="1"/>
            <a:r>
              <a:rPr lang="en-US" dirty="0"/>
              <a:t>Consider the use ‘</a:t>
            </a:r>
            <a:r>
              <a:rPr lang="en-US" dirty="0" err="1"/>
              <a:t>sudo</a:t>
            </a:r>
            <a:r>
              <a:rPr lang="en-US" dirty="0"/>
              <a:t>’ on a bash prompt or on Windows using "run as Administrator". In both of those cases, you are still logged in as the same identity as before, but you've changed the role under which you are executing.</a:t>
            </a:r>
          </a:p>
          <a:p>
            <a:r>
              <a:rPr lang="en-US" dirty="0"/>
              <a:t>A Service Principal is literally named. </a:t>
            </a:r>
          </a:p>
          <a:p>
            <a:pPr lvl="1"/>
            <a:r>
              <a:rPr lang="en-US" dirty="0"/>
              <a:t>It is an identity that is used by a service or application. </a:t>
            </a:r>
          </a:p>
          <a:p>
            <a:pPr lvl="1"/>
            <a:r>
              <a:rPr lang="en-US" dirty="0"/>
              <a:t>It can be assigned roles.</a:t>
            </a:r>
          </a:p>
        </p:txBody>
      </p:sp>
    </p:spTree>
    <p:extLst>
      <p:ext uri="{BB962C8B-B14F-4D97-AF65-F5344CB8AC3E}">
        <p14:creationId xmlns:p14="http://schemas.microsoft.com/office/powerpoint/2010/main" val="271955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Managed identities for Azure resources</a:t>
            </a:r>
            <a:br>
              <a:rPr lang="en-US" dirty="0"/>
            </a:br>
            <a:endParaRPr lang="en-US" dirty="0"/>
          </a:p>
        </p:txBody>
      </p:sp>
      <p:sp>
        <p:nvSpPr>
          <p:cNvPr id="6" name="Text Placeholder 5"/>
          <p:cNvSpPr>
            <a:spLocks noGrp="1"/>
          </p:cNvSpPr>
          <p:nvPr>
            <p:ph type="body" sz="quarter" idx="10"/>
          </p:nvPr>
        </p:nvSpPr>
        <p:spPr>
          <a:xfrm>
            <a:off x="471466" y="1108733"/>
            <a:ext cx="11423354" cy="4592026"/>
          </a:xfrm>
        </p:spPr>
        <p:txBody>
          <a:bodyPr/>
          <a:lstStyle/>
          <a:p>
            <a:r>
              <a:rPr lang="en-US" dirty="0">
                <a:solidFill>
                  <a:schemeClr val="tx1"/>
                </a:solidFill>
              </a:rPr>
              <a:t>The creation of service principals can be a tedious process and maintaining them is difficult. </a:t>
            </a:r>
          </a:p>
          <a:p>
            <a:r>
              <a:rPr lang="en-US" dirty="0">
                <a:solidFill>
                  <a:srgbClr val="0078D4"/>
                </a:solidFill>
              </a:rPr>
              <a:t>Managed identities </a:t>
            </a:r>
            <a:r>
              <a:rPr lang="en-US" dirty="0">
                <a:solidFill>
                  <a:schemeClr val="tx1"/>
                </a:solidFill>
              </a:rPr>
              <a:t>for Azure resources are </a:t>
            </a:r>
            <a:r>
              <a:rPr lang="en-US" dirty="0">
                <a:solidFill>
                  <a:srgbClr val="0078D4"/>
                </a:solidFill>
              </a:rPr>
              <a:t>much easier</a:t>
            </a:r>
          </a:p>
          <a:p>
            <a:r>
              <a:rPr lang="en-US" dirty="0">
                <a:solidFill>
                  <a:schemeClr val="tx1"/>
                </a:solidFill>
              </a:rPr>
              <a:t>A managed identity can be instantly created for any Azure service that supports it. </a:t>
            </a:r>
          </a:p>
          <a:p>
            <a:pPr lvl="1"/>
            <a:r>
              <a:rPr lang="en-US" dirty="0">
                <a:solidFill>
                  <a:schemeClr val="tx1"/>
                </a:solidFill>
              </a:rPr>
              <a:t>You are creating an account on the Azure AD tenant. </a:t>
            </a:r>
          </a:p>
          <a:p>
            <a:r>
              <a:rPr lang="en-US" dirty="0">
                <a:solidFill>
                  <a:schemeClr val="tx1"/>
                </a:solidFill>
              </a:rPr>
              <a:t>Azure infrastructure will automatically take care of authenticating the service and managing the account. </a:t>
            </a:r>
          </a:p>
          <a:p>
            <a:r>
              <a:rPr lang="en-US" dirty="0">
                <a:solidFill>
                  <a:schemeClr val="tx1"/>
                </a:solidFill>
              </a:rPr>
              <a:t>You can then use that account like any other AD account including securely letting the authenticated service access other Azure resources </a:t>
            </a:r>
          </a:p>
        </p:txBody>
      </p:sp>
    </p:spTree>
    <p:extLst>
      <p:ext uri="{BB962C8B-B14F-4D97-AF65-F5344CB8AC3E}">
        <p14:creationId xmlns:p14="http://schemas.microsoft.com/office/powerpoint/2010/main" val="252403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Encryption</a:t>
            </a:r>
            <a:br>
              <a:rPr lang="en-US" dirty="0"/>
            </a:br>
            <a:endParaRPr lang="en-US" dirty="0"/>
          </a:p>
        </p:txBody>
      </p:sp>
      <p:sp>
        <p:nvSpPr>
          <p:cNvPr id="6" name="Text Placeholder 5"/>
          <p:cNvSpPr>
            <a:spLocks noGrp="1"/>
          </p:cNvSpPr>
          <p:nvPr>
            <p:ph type="body" sz="quarter" idx="10"/>
          </p:nvPr>
        </p:nvSpPr>
        <p:spPr>
          <a:xfrm>
            <a:off x="471466" y="1108733"/>
            <a:ext cx="11423354" cy="4530471"/>
          </a:xfrm>
        </p:spPr>
        <p:txBody>
          <a:bodyPr/>
          <a:lstStyle/>
          <a:p>
            <a:r>
              <a:rPr lang="en-US" dirty="0">
                <a:solidFill>
                  <a:schemeClr val="tx1"/>
                </a:solidFill>
              </a:rPr>
              <a:t>Encryption is the process of making data unreadable and unusable. </a:t>
            </a:r>
          </a:p>
          <a:p>
            <a:r>
              <a:rPr lang="en-US" dirty="0">
                <a:solidFill>
                  <a:schemeClr val="tx1"/>
                </a:solidFill>
              </a:rPr>
              <a:t>To use or read the encrypted data, it must be decrypted, which requires the use of a secret key. </a:t>
            </a:r>
          </a:p>
          <a:p>
            <a:r>
              <a:rPr lang="en-US" b="1" dirty="0">
                <a:solidFill>
                  <a:schemeClr val="tx1"/>
                </a:solidFill>
              </a:rPr>
              <a:t>Symmetric</a:t>
            </a:r>
            <a:r>
              <a:rPr lang="en-US" dirty="0">
                <a:solidFill>
                  <a:schemeClr val="tx1"/>
                </a:solidFill>
              </a:rPr>
              <a:t> encryption uses the </a:t>
            </a:r>
            <a:r>
              <a:rPr lang="en-US" b="1" dirty="0">
                <a:solidFill>
                  <a:schemeClr val="tx1"/>
                </a:solidFill>
              </a:rPr>
              <a:t>same key </a:t>
            </a:r>
            <a:r>
              <a:rPr lang="en-US" dirty="0">
                <a:solidFill>
                  <a:schemeClr val="tx1"/>
                </a:solidFill>
              </a:rPr>
              <a:t>to encrypt and decrypt the data. </a:t>
            </a:r>
          </a:p>
          <a:p>
            <a:r>
              <a:rPr lang="en-US" b="1" dirty="0">
                <a:solidFill>
                  <a:schemeClr val="tx1"/>
                </a:solidFill>
              </a:rPr>
              <a:t>Asymmetric</a:t>
            </a:r>
            <a:r>
              <a:rPr lang="en-US" dirty="0">
                <a:solidFill>
                  <a:schemeClr val="tx1"/>
                </a:solidFill>
              </a:rPr>
              <a:t> encryption uses a public key and private key pair. </a:t>
            </a:r>
          </a:p>
          <a:p>
            <a:pPr lvl="1"/>
            <a:r>
              <a:rPr lang="en-US" dirty="0">
                <a:solidFill>
                  <a:schemeClr val="tx1"/>
                </a:solidFill>
              </a:rPr>
              <a:t>Either key can encrypt but cannot decrypt its own encrypted data. </a:t>
            </a:r>
          </a:p>
          <a:p>
            <a:pPr lvl="1"/>
            <a:r>
              <a:rPr lang="en-US" b="1" dirty="0">
                <a:solidFill>
                  <a:schemeClr val="tx1"/>
                </a:solidFill>
              </a:rPr>
              <a:t>To decrypt, you need the paired key</a:t>
            </a:r>
            <a:r>
              <a:rPr lang="en-US" dirty="0">
                <a:solidFill>
                  <a:schemeClr val="tx1"/>
                </a:solidFill>
              </a:rPr>
              <a:t>. </a:t>
            </a:r>
          </a:p>
          <a:p>
            <a:r>
              <a:rPr lang="en-US" dirty="0">
                <a:solidFill>
                  <a:schemeClr val="tx1"/>
                </a:solidFill>
              </a:rPr>
              <a:t>Asymmetric encryption is used for things like Transport Layer Security (TLS) (used in https), and data signing.</a:t>
            </a:r>
          </a:p>
        </p:txBody>
      </p:sp>
    </p:spTree>
    <p:extLst>
      <p:ext uri="{BB962C8B-B14F-4D97-AF65-F5344CB8AC3E}">
        <p14:creationId xmlns:p14="http://schemas.microsoft.com/office/powerpoint/2010/main" val="240915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9502262" y="1944807"/>
            <a:ext cx="2111579" cy="391248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2100" b="1" i="0" u="none" strike="noStrike" kern="1200" cap="none" spc="0" normalizeH="0" baseline="0" noProof="0" dirty="0">
                <a:ln>
                  <a:noFill/>
                </a:ln>
                <a:solidFill>
                  <a:prstClr val="white"/>
                </a:solidFill>
                <a:effectLst/>
                <a:uLnTx/>
                <a:uFillTx/>
                <a:latin typeface="Segoe UI"/>
                <a:ea typeface="+mn-ea"/>
                <a:cs typeface="+mn-cs"/>
              </a:rPr>
              <a:t>Encrypting Secrets</a:t>
            </a: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Key Vault is a centralized cloud service for storing your application secrets.</a:t>
            </a: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5" name="Rectangle 34"/>
          <p:cNvSpPr/>
          <p:nvPr/>
        </p:nvSpPr>
        <p:spPr bwMode="auto">
          <a:xfrm>
            <a:off x="7206555" y="1944809"/>
            <a:ext cx="2197065" cy="391248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2100" b="1" i="0" u="none" strike="noStrike" kern="1200" cap="none" spc="0" normalizeH="0" baseline="0" noProof="0" dirty="0">
                <a:ln>
                  <a:noFill/>
                </a:ln>
                <a:solidFill>
                  <a:prstClr val="white"/>
                </a:solidFill>
                <a:effectLst/>
                <a:uLnTx/>
                <a:uFillTx/>
                <a:latin typeface="Segoe UI"/>
                <a:ea typeface="+mn-ea"/>
                <a:cs typeface="+mn-cs"/>
              </a:rPr>
              <a:t>Database Encryption</a:t>
            </a: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Enables the encryption of databases using:</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Transparent Data Encryption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6" name="Rectangle 35"/>
          <p:cNvSpPr/>
          <p:nvPr/>
        </p:nvSpPr>
        <p:spPr bwMode="auto">
          <a:xfrm>
            <a:off x="4837423" y="1944808"/>
            <a:ext cx="2270490" cy="391248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2100" b="1" i="0" u="none" strike="noStrike" kern="1200" cap="none" spc="0" normalizeH="0" baseline="0" noProof="0" dirty="0">
                <a:ln>
                  <a:noFill/>
                </a:ln>
                <a:solidFill>
                  <a:prstClr val="white"/>
                </a:solidFill>
                <a:effectLst/>
                <a:uLnTx/>
                <a:uFillTx/>
                <a:latin typeface="Segoe UI"/>
                <a:ea typeface="+mn-ea"/>
                <a:cs typeface="+mn-cs"/>
              </a:rPr>
              <a:t>Raw Encryption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Enables the encryption of:</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Storage</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V.M. Disks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Disk Encryption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4" name="Rectangle 33"/>
          <p:cNvSpPr/>
          <p:nvPr/>
        </p:nvSpPr>
        <p:spPr bwMode="auto">
          <a:xfrm>
            <a:off x="4710423" y="1394627"/>
            <a:ext cx="6985000" cy="4579146"/>
          </a:xfrm>
          <a:prstGeom prst="rect">
            <a:avLst/>
          </a:prstGeom>
          <a:no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5050"/>
                </a:solidFill>
                <a:effectLst/>
                <a:uLnTx/>
                <a:uFillTx/>
                <a:latin typeface="Segoe UI"/>
                <a:ea typeface="+mn-ea"/>
                <a:cs typeface="+mn-cs"/>
              </a:rPr>
              <a:t>Encryption on Azure.</a:t>
            </a:r>
          </a:p>
        </p:txBody>
      </p:sp>
      <p:sp>
        <p:nvSpPr>
          <p:cNvPr id="33" name="Rectangle 32"/>
          <p:cNvSpPr/>
          <p:nvPr/>
        </p:nvSpPr>
        <p:spPr bwMode="auto">
          <a:xfrm>
            <a:off x="228600" y="3853762"/>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Segoe UI"/>
                <a:ea typeface="+mn-ea"/>
                <a:cs typeface="+mn-cs"/>
              </a:rPr>
              <a:t>Encryption in transit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rgbClr val="FFC000"/>
                </a:solidFill>
                <a:effectLst/>
                <a:uLnTx/>
                <a:uFillTx/>
                <a:latin typeface="Segoe UI"/>
                <a:ea typeface="+mn-ea"/>
                <a:cs typeface="Segoe UI Light" panose="020B0502040204020203" pitchFamily="34" charset="0"/>
              </a:rPr>
              <a:t>Data in transit is the data actively moving from one location to another</a:t>
            </a:r>
            <a:r>
              <a:rPr kumimoji="0" lang="en-US" sz="17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 such as across the internet or through a private network. Secure transfer can be handled by several different layers.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 </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29" name="Rectangle 28"/>
          <p:cNvSpPr/>
          <p:nvPr/>
        </p:nvSpPr>
        <p:spPr bwMode="auto">
          <a:xfrm>
            <a:off x="246919" y="1394627"/>
            <a:ext cx="4343401" cy="2120011"/>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Segoe UI"/>
                <a:ea typeface="+mn-ea"/>
                <a:cs typeface="+mn-cs"/>
              </a:rPr>
              <a:t>Encryption at rest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rgbClr val="FFC000"/>
                </a:solidFill>
                <a:effectLst/>
                <a:uLnTx/>
                <a:uFillTx/>
                <a:latin typeface="Segoe UI"/>
                <a:ea typeface="+mn-ea"/>
                <a:cs typeface="Segoe UI Light" panose="020B0502040204020203" pitchFamily="34" charset="0"/>
              </a:rPr>
              <a:t>Data at rest is the data that has been stored on a physical medium</a:t>
            </a:r>
            <a:r>
              <a:rPr kumimoji="0" lang="en-US" sz="17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 This could be data stored on the disk of a server, data stored in a database, or data stored in a storage account.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2" name="Title 1"/>
          <p:cNvSpPr>
            <a:spLocks noGrp="1"/>
          </p:cNvSpPr>
          <p:nvPr>
            <p:ph type="title"/>
          </p:nvPr>
        </p:nvSpPr>
        <p:spPr/>
        <p:txBody>
          <a:bodyPr/>
          <a:lstStyle/>
          <a:p>
            <a:r>
              <a:rPr lang="en-US" sz="4000" dirty="0"/>
              <a:t>Encryption</a:t>
            </a:r>
          </a:p>
        </p:txBody>
      </p:sp>
    </p:spTree>
    <p:extLst>
      <p:ext uri="{BB962C8B-B14F-4D97-AF65-F5344CB8AC3E}">
        <p14:creationId xmlns:p14="http://schemas.microsoft.com/office/powerpoint/2010/main" val="418830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Identify and Classify Data</a:t>
            </a:r>
            <a:br>
              <a:rPr lang="en-US" dirty="0"/>
            </a:br>
            <a:endParaRPr lang="en-US" dirty="0"/>
          </a:p>
        </p:txBody>
      </p:sp>
      <p:pic>
        <p:nvPicPr>
          <p:cNvPr id="5" name="Picture 4">
            <a:extLst>
              <a:ext uri="{FF2B5EF4-FFF2-40B4-BE49-F238E27FC236}">
                <a16:creationId xmlns:a16="http://schemas.microsoft.com/office/drawing/2014/main" id="{CFB51201-C63F-4443-8824-54F9B0010EBC}"/>
              </a:ext>
            </a:extLst>
          </p:cNvPr>
          <p:cNvPicPr>
            <a:picLocks noChangeAspect="1"/>
          </p:cNvPicPr>
          <p:nvPr/>
        </p:nvPicPr>
        <p:blipFill>
          <a:blip r:embed="rId3"/>
          <a:stretch>
            <a:fillRect/>
          </a:stretch>
        </p:blipFill>
        <p:spPr>
          <a:xfrm>
            <a:off x="471466" y="1088068"/>
            <a:ext cx="10091759" cy="5279714"/>
          </a:xfrm>
          <a:prstGeom prst="rect">
            <a:avLst/>
          </a:prstGeom>
        </p:spPr>
      </p:pic>
    </p:spTree>
    <p:extLst>
      <p:ext uri="{BB962C8B-B14F-4D97-AF65-F5344CB8AC3E}">
        <p14:creationId xmlns:p14="http://schemas.microsoft.com/office/powerpoint/2010/main" val="24223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Encrypting secrets</a:t>
            </a:r>
            <a:br>
              <a:rPr lang="en-US" dirty="0"/>
            </a:br>
            <a:endParaRPr lang="en-US" dirty="0"/>
          </a:p>
        </p:txBody>
      </p:sp>
      <p:sp>
        <p:nvSpPr>
          <p:cNvPr id="6" name="Text Placeholder 5"/>
          <p:cNvSpPr>
            <a:spLocks noGrp="1"/>
          </p:cNvSpPr>
          <p:nvPr>
            <p:ph type="body" sz="quarter" idx="10"/>
          </p:nvPr>
        </p:nvSpPr>
        <p:spPr>
          <a:xfrm>
            <a:off x="471466" y="1108733"/>
            <a:ext cx="11423354" cy="4764381"/>
          </a:xfrm>
        </p:spPr>
        <p:txBody>
          <a:bodyPr/>
          <a:lstStyle/>
          <a:p>
            <a:r>
              <a:rPr lang="en-US" b="1" dirty="0">
                <a:solidFill>
                  <a:srgbClr val="0078D4"/>
                </a:solidFill>
              </a:rPr>
              <a:t>Azure Key Vault</a:t>
            </a:r>
            <a:r>
              <a:rPr lang="en-US" dirty="0">
                <a:solidFill>
                  <a:schemeClr val="tx1"/>
                </a:solidFill>
              </a:rPr>
              <a:t> is a cloud service that works as a </a:t>
            </a:r>
            <a:r>
              <a:rPr lang="en-US" b="1" dirty="0">
                <a:solidFill>
                  <a:srgbClr val="0078D4"/>
                </a:solidFill>
              </a:rPr>
              <a:t>secure secrets store</a:t>
            </a:r>
            <a:r>
              <a:rPr lang="en-US" dirty="0">
                <a:solidFill>
                  <a:schemeClr val="tx1"/>
                </a:solidFill>
              </a:rPr>
              <a:t>. </a:t>
            </a:r>
          </a:p>
          <a:p>
            <a:r>
              <a:rPr lang="en-US" dirty="0">
                <a:solidFill>
                  <a:schemeClr val="tx1"/>
                </a:solidFill>
              </a:rPr>
              <a:t>Key Vault allows you to create multiple </a:t>
            </a:r>
            <a:r>
              <a:rPr lang="en-US" b="1" dirty="0">
                <a:solidFill>
                  <a:srgbClr val="0078D4"/>
                </a:solidFill>
              </a:rPr>
              <a:t>secure containers, called vaults</a:t>
            </a:r>
            <a:r>
              <a:rPr lang="en-US" dirty="0">
                <a:solidFill>
                  <a:schemeClr val="tx1"/>
                </a:solidFill>
              </a:rPr>
              <a:t>. </a:t>
            </a:r>
          </a:p>
          <a:p>
            <a:r>
              <a:rPr lang="en-US" dirty="0">
                <a:solidFill>
                  <a:schemeClr val="tx1"/>
                </a:solidFill>
              </a:rPr>
              <a:t>Vaults are backed by hardware security modules (HSMs).</a:t>
            </a:r>
          </a:p>
          <a:p>
            <a:r>
              <a:rPr lang="en-US" dirty="0">
                <a:solidFill>
                  <a:schemeClr val="tx1"/>
                </a:solidFill>
              </a:rPr>
              <a:t>Help reduce the chances of </a:t>
            </a:r>
            <a:r>
              <a:rPr lang="en-US" u="sng" dirty="0">
                <a:solidFill>
                  <a:schemeClr val="tx1"/>
                </a:solidFill>
              </a:rPr>
              <a:t>accidental loss </a:t>
            </a:r>
            <a:r>
              <a:rPr lang="en-US" dirty="0">
                <a:solidFill>
                  <a:schemeClr val="tx1"/>
                </a:solidFill>
              </a:rPr>
              <a:t>of security information by centralizing the storage of application secrets. </a:t>
            </a:r>
          </a:p>
          <a:p>
            <a:r>
              <a:rPr lang="en-US" dirty="0">
                <a:solidFill>
                  <a:schemeClr val="tx1"/>
                </a:solidFill>
              </a:rPr>
              <a:t>Key Vaults also control and </a:t>
            </a:r>
            <a:r>
              <a:rPr lang="en-US" u="sng" dirty="0">
                <a:solidFill>
                  <a:schemeClr val="tx1"/>
                </a:solidFill>
              </a:rPr>
              <a:t>log the access </a:t>
            </a:r>
            <a:r>
              <a:rPr lang="en-US" dirty="0">
                <a:solidFill>
                  <a:schemeClr val="tx1"/>
                </a:solidFill>
              </a:rPr>
              <a:t>to anything stored in them. </a:t>
            </a:r>
          </a:p>
          <a:p>
            <a:r>
              <a:rPr lang="en-US" dirty="0">
                <a:solidFill>
                  <a:schemeClr val="tx1"/>
                </a:solidFill>
              </a:rPr>
              <a:t>Key Vault is designed to support any type of secret. </a:t>
            </a:r>
          </a:p>
          <a:p>
            <a:pPr lvl="1"/>
            <a:r>
              <a:rPr lang="en-US" dirty="0">
                <a:solidFill>
                  <a:schemeClr val="tx1"/>
                </a:solidFill>
              </a:rPr>
              <a:t>These secrets could be passwords, database credentials, API keys and certificates.</a:t>
            </a:r>
          </a:p>
          <a:p>
            <a:r>
              <a:rPr lang="en-US" dirty="0">
                <a:solidFill>
                  <a:schemeClr val="tx1"/>
                </a:solidFill>
              </a:rPr>
              <a:t>Applications using managed identities for Azure services can automatically and seamlessly acquire the secrets they need.</a:t>
            </a:r>
          </a:p>
        </p:txBody>
      </p:sp>
    </p:spTree>
    <p:extLst>
      <p:ext uri="{BB962C8B-B14F-4D97-AF65-F5344CB8AC3E}">
        <p14:creationId xmlns:p14="http://schemas.microsoft.com/office/powerpoint/2010/main" val="312222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549298" cy="1661993"/>
          </a:xfrm>
        </p:spPr>
        <p:txBody>
          <a:bodyPr/>
          <a:lstStyle/>
          <a:p>
            <a:r>
              <a:rPr lang="en-US" dirty="0"/>
              <a:t>Database Encryption - </a:t>
            </a:r>
            <a:r>
              <a:rPr lang="en-US" dirty="0">
                <a:solidFill>
                  <a:schemeClr val="tx1"/>
                </a:solidFill>
              </a:rPr>
              <a:t>Transparent Data Encryption (TDE)</a:t>
            </a:r>
            <a:br>
              <a:rPr lang="en-US" dirty="0">
                <a:solidFill>
                  <a:schemeClr val="tx1"/>
                </a:solidFill>
              </a:rPr>
            </a:br>
            <a:endParaRPr lang="en-US" dirty="0"/>
          </a:p>
        </p:txBody>
      </p:sp>
      <p:sp>
        <p:nvSpPr>
          <p:cNvPr id="6" name="Text Placeholder 5"/>
          <p:cNvSpPr>
            <a:spLocks noGrp="1"/>
          </p:cNvSpPr>
          <p:nvPr>
            <p:ph type="body" sz="quarter" idx="10"/>
          </p:nvPr>
        </p:nvSpPr>
        <p:spPr>
          <a:xfrm>
            <a:off x="471466" y="1108732"/>
            <a:ext cx="11423354" cy="4870827"/>
          </a:xfrm>
        </p:spPr>
        <p:txBody>
          <a:bodyPr/>
          <a:lstStyle/>
          <a:p>
            <a:r>
              <a:rPr lang="en-US" dirty="0">
                <a:solidFill>
                  <a:schemeClr val="tx1"/>
                </a:solidFill>
              </a:rPr>
              <a:t>Encrypts SQL Server, Azure SQL Database, and Azure Synapse Analytics data files. This encryption is known as encrypting </a:t>
            </a:r>
            <a:r>
              <a:rPr lang="en-US" b="1" dirty="0">
                <a:solidFill>
                  <a:srgbClr val="0078D4"/>
                </a:solidFill>
              </a:rPr>
              <a:t>data at rest</a:t>
            </a:r>
            <a:r>
              <a:rPr lang="en-US" dirty="0">
                <a:solidFill>
                  <a:schemeClr val="tx1"/>
                </a:solidFill>
              </a:rPr>
              <a:t>.</a:t>
            </a:r>
          </a:p>
          <a:p>
            <a:r>
              <a:rPr lang="en-US" dirty="0">
                <a:solidFill>
                  <a:schemeClr val="tx1"/>
                </a:solidFill>
              </a:rPr>
              <a:t>TDE does </a:t>
            </a:r>
            <a:r>
              <a:rPr lang="en-US" b="1" dirty="0">
                <a:solidFill>
                  <a:srgbClr val="0078D4"/>
                </a:solidFill>
              </a:rPr>
              <a:t>real-time I/O encryption and decryption of data and log files</a:t>
            </a:r>
            <a:r>
              <a:rPr lang="en-US" dirty="0">
                <a:solidFill>
                  <a:schemeClr val="tx1"/>
                </a:solidFill>
              </a:rPr>
              <a:t>. The encryption uses a database encryption key (DEK). </a:t>
            </a:r>
          </a:p>
          <a:p>
            <a:pPr lvl="1"/>
            <a:r>
              <a:rPr lang="en-US" dirty="0">
                <a:solidFill>
                  <a:schemeClr val="tx1"/>
                </a:solidFill>
              </a:rPr>
              <a:t>Symmetric key. It's secured by a certificate that the server's master database stores</a:t>
            </a:r>
          </a:p>
          <a:p>
            <a:r>
              <a:rPr lang="en-US" dirty="0">
                <a:solidFill>
                  <a:schemeClr val="tx1"/>
                </a:solidFill>
              </a:rPr>
              <a:t>It lets you follow many laws, </a:t>
            </a:r>
            <a:r>
              <a:rPr lang="en-US" b="1" dirty="0">
                <a:solidFill>
                  <a:srgbClr val="0078D4"/>
                </a:solidFill>
              </a:rPr>
              <a:t>regulations</a:t>
            </a:r>
            <a:r>
              <a:rPr lang="en-US" dirty="0">
                <a:solidFill>
                  <a:schemeClr val="tx1"/>
                </a:solidFill>
              </a:rPr>
              <a:t>, and guidelines established in various industries. </a:t>
            </a:r>
          </a:p>
          <a:p>
            <a:r>
              <a:rPr lang="en-US" dirty="0">
                <a:solidFill>
                  <a:schemeClr val="tx1"/>
                </a:solidFill>
              </a:rPr>
              <a:t>This ability lets software developers encrypt data by using AES and 3DES encryption algorithms </a:t>
            </a:r>
            <a:r>
              <a:rPr lang="en-US" b="1" dirty="0">
                <a:solidFill>
                  <a:srgbClr val="0078D4"/>
                </a:solidFill>
              </a:rPr>
              <a:t>without changing existing applications</a:t>
            </a:r>
            <a:r>
              <a:rPr lang="en-US" b="1" dirty="0">
                <a:solidFill>
                  <a:schemeClr val="tx1"/>
                </a:solidFill>
              </a:rPr>
              <a:t>.</a:t>
            </a:r>
          </a:p>
        </p:txBody>
      </p:sp>
    </p:spTree>
    <p:extLst>
      <p:ext uri="{BB962C8B-B14F-4D97-AF65-F5344CB8AC3E}">
        <p14:creationId xmlns:p14="http://schemas.microsoft.com/office/powerpoint/2010/main" val="676564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549298" cy="553998"/>
          </a:xfrm>
        </p:spPr>
        <p:txBody>
          <a:bodyPr/>
          <a:lstStyle/>
          <a:p>
            <a:r>
              <a:rPr lang="en-US" dirty="0"/>
              <a:t>Database Encryption - </a:t>
            </a:r>
            <a:r>
              <a:rPr lang="en-US" dirty="0">
                <a:solidFill>
                  <a:schemeClr val="tx1"/>
                </a:solidFill>
              </a:rPr>
              <a:t>Always Encrypted</a:t>
            </a:r>
            <a:endParaRPr lang="en-US" dirty="0"/>
          </a:p>
        </p:txBody>
      </p:sp>
      <p:sp>
        <p:nvSpPr>
          <p:cNvPr id="6" name="Text Placeholder 5"/>
          <p:cNvSpPr>
            <a:spLocks noGrp="1"/>
          </p:cNvSpPr>
          <p:nvPr>
            <p:ph type="body" sz="quarter" idx="10"/>
          </p:nvPr>
        </p:nvSpPr>
        <p:spPr>
          <a:xfrm>
            <a:off x="471466" y="1108732"/>
            <a:ext cx="11423354" cy="5084469"/>
          </a:xfrm>
        </p:spPr>
        <p:txBody>
          <a:bodyPr/>
          <a:lstStyle/>
          <a:p>
            <a:r>
              <a:rPr lang="en-US" dirty="0">
                <a:solidFill>
                  <a:schemeClr val="tx1"/>
                </a:solidFill>
              </a:rPr>
              <a:t>You can configure Always Encrypted for </a:t>
            </a:r>
            <a:r>
              <a:rPr lang="en-US" b="1" dirty="0">
                <a:solidFill>
                  <a:srgbClr val="0078D4"/>
                </a:solidFill>
              </a:rPr>
              <a:t>individual database columns </a:t>
            </a:r>
            <a:r>
              <a:rPr lang="en-US" dirty="0">
                <a:solidFill>
                  <a:schemeClr val="tx1"/>
                </a:solidFill>
              </a:rPr>
              <a:t>containing your sensitive data. </a:t>
            </a:r>
          </a:p>
          <a:p>
            <a:r>
              <a:rPr lang="en-US" dirty="0">
                <a:solidFill>
                  <a:schemeClr val="tx1"/>
                </a:solidFill>
              </a:rPr>
              <a:t>Always Encrypted makes encryption </a:t>
            </a:r>
            <a:r>
              <a:rPr lang="en-US" b="1" dirty="0">
                <a:solidFill>
                  <a:srgbClr val="0078D4"/>
                </a:solidFill>
              </a:rPr>
              <a:t>transparent to applications</a:t>
            </a:r>
            <a:r>
              <a:rPr lang="en-US" dirty="0">
                <a:solidFill>
                  <a:schemeClr val="tx1"/>
                </a:solidFill>
              </a:rPr>
              <a:t>. </a:t>
            </a:r>
          </a:p>
          <a:p>
            <a:r>
              <a:rPr lang="en-US" dirty="0">
                <a:solidFill>
                  <a:schemeClr val="tx1"/>
                </a:solidFill>
              </a:rPr>
              <a:t>An Always Encrypted-enabled driver installed on the client computer achieves this by </a:t>
            </a:r>
            <a:r>
              <a:rPr lang="en-US" b="1" dirty="0">
                <a:solidFill>
                  <a:srgbClr val="0078D4"/>
                </a:solidFill>
              </a:rPr>
              <a:t>automatically encrypting and decrypting sensitive data in the client application. </a:t>
            </a:r>
          </a:p>
          <a:p>
            <a:r>
              <a:rPr lang="en-US" dirty="0">
                <a:solidFill>
                  <a:schemeClr val="tx1"/>
                </a:solidFill>
              </a:rPr>
              <a:t>The driver encrypts the data in sensitive columns </a:t>
            </a:r>
            <a:r>
              <a:rPr lang="en-US" b="1" dirty="0">
                <a:solidFill>
                  <a:srgbClr val="0078D4"/>
                </a:solidFill>
              </a:rPr>
              <a:t>before passing the data to the Database Engine</a:t>
            </a:r>
            <a:r>
              <a:rPr lang="en-US" dirty="0">
                <a:solidFill>
                  <a:schemeClr val="tx1"/>
                </a:solidFill>
              </a:rPr>
              <a:t>, and automatically rewrites queries so that the semantics to the application are preserved. </a:t>
            </a:r>
          </a:p>
          <a:p>
            <a:r>
              <a:rPr lang="en-US" dirty="0">
                <a:solidFill>
                  <a:schemeClr val="tx1"/>
                </a:solidFill>
              </a:rPr>
              <a:t>Similarly, the driver transparently decrypts data, stored in encrypted database columns, contained in query results.</a:t>
            </a:r>
            <a:endParaRPr lang="en-US" b="1" dirty="0">
              <a:solidFill>
                <a:schemeClr val="tx1"/>
              </a:solidFill>
            </a:endParaRPr>
          </a:p>
        </p:txBody>
      </p:sp>
    </p:spTree>
    <p:extLst>
      <p:ext uri="{BB962C8B-B14F-4D97-AF65-F5344CB8AC3E}">
        <p14:creationId xmlns:p14="http://schemas.microsoft.com/office/powerpoint/2010/main" val="1018199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C183D7F6-B498-43B3-948B-1728B52AA6E4}">
                <adec:decorative xmlns:adec="http://schemas.microsoft.com/office/drawing/2017/decorative" val="1"/>
              </a:ext>
            </a:extLst>
          </p:cNvPr>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Rectangle 1">
            <a:extLst>
              <a:ext uri="{C183D7F6-B498-43B3-948B-1728B52AA6E4}">
                <adec:decorative xmlns:adec="http://schemas.microsoft.com/office/drawing/2017/decorative" val="1"/>
              </a:ext>
            </a:extLst>
          </p:cNvPr>
          <p:cNvSpPr/>
          <p:nvPr/>
        </p:nvSpPr>
        <p:spPr>
          <a:xfrm>
            <a:off x="6275389" y="0"/>
            <a:ext cx="59150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r>
              <a:rPr lang="en-GB" sz="1600" dirty="0">
                <a:solidFill>
                  <a:srgbClr val="1A1A1A"/>
                </a:solidFill>
                <a:hlinkClick r:id="rId3"/>
              </a:rPr>
              <a:t>https://docs.microsoft.com/en-us/azure/sql-database/sql-database-dynamic-data-masking-get-started</a:t>
            </a:r>
            <a:endParaRPr lang="en-GB" sz="1600" dirty="0">
              <a:solidFill>
                <a:srgbClr val="1A1A1A"/>
              </a:solidFill>
            </a:endParaRPr>
          </a:p>
        </p:txBody>
      </p:sp>
      <p:sp>
        <p:nvSpPr>
          <p:cNvPr id="38" name="Title 37"/>
          <p:cNvSpPr>
            <a:spLocks noGrp="1"/>
          </p:cNvSpPr>
          <p:nvPr>
            <p:ph type="title" idx="4294967295"/>
          </p:nvPr>
        </p:nvSpPr>
        <p:spPr>
          <a:xfrm>
            <a:off x="427266" y="2875002"/>
            <a:ext cx="4902199"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Dynamic Data Masking</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pic>
        <p:nvPicPr>
          <p:cNvPr id="5" name="Picture 4" descr="A screenshot of the Dynamic Data Masking blade in the Azure Portal">
            <a:extLst>
              <a:ext uri="{FF2B5EF4-FFF2-40B4-BE49-F238E27FC236}">
                <a16:creationId xmlns:a16="http://schemas.microsoft.com/office/drawing/2014/main" id="{E6C32C3A-2BFF-4BF1-9B94-B415AD2AFE27}"/>
              </a:ext>
            </a:extLst>
          </p:cNvPr>
          <p:cNvPicPr>
            <a:picLocks noChangeAspect="1"/>
          </p:cNvPicPr>
          <p:nvPr/>
        </p:nvPicPr>
        <p:blipFill>
          <a:blip r:embed="rId4"/>
          <a:stretch>
            <a:fillRect/>
          </a:stretch>
        </p:blipFill>
        <p:spPr>
          <a:xfrm>
            <a:off x="5013985" y="923630"/>
            <a:ext cx="6923076" cy="5218225"/>
          </a:xfrm>
          <a:prstGeom prst="rect">
            <a:avLst/>
          </a:prstGeom>
        </p:spPr>
      </p:pic>
    </p:spTree>
    <p:extLst>
      <p:ext uri="{BB962C8B-B14F-4D97-AF65-F5344CB8AC3E}">
        <p14:creationId xmlns:p14="http://schemas.microsoft.com/office/powerpoint/2010/main" val="266900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Lesson Objectives</a:t>
            </a:r>
          </a:p>
        </p:txBody>
      </p:sp>
      <p:sp>
        <p:nvSpPr>
          <p:cNvPr id="6" name="Text Placeholder 5"/>
          <p:cNvSpPr>
            <a:spLocks noGrp="1"/>
          </p:cNvSpPr>
          <p:nvPr>
            <p:ph type="body" sz="quarter" idx="10"/>
          </p:nvPr>
        </p:nvSpPr>
        <p:spPr>
          <a:xfrm>
            <a:off x="471466" y="1108734"/>
            <a:ext cx="11423354" cy="3016210"/>
          </a:xfrm>
        </p:spPr>
        <p:txBody>
          <a:bodyPr/>
          <a:lstStyle/>
          <a:p>
            <a:r>
              <a:rPr lang="en-US" dirty="0"/>
              <a:t>Take a defense in depth approach to securing your architecture.</a:t>
            </a:r>
          </a:p>
          <a:p>
            <a:r>
              <a:rPr lang="en-US" dirty="0"/>
              <a:t>How to protect your identities.</a:t>
            </a:r>
          </a:p>
          <a:p>
            <a:r>
              <a:rPr lang="en-US" dirty="0"/>
              <a:t>Technologies to protect your Azure infrastructure.</a:t>
            </a:r>
          </a:p>
          <a:p>
            <a:r>
              <a:rPr lang="en-US" dirty="0"/>
              <a:t>Use encryption to secure your data.</a:t>
            </a:r>
          </a:p>
          <a:p>
            <a:r>
              <a:rPr lang="en-US" dirty="0"/>
              <a:t>Protect your architecture at the network level.</a:t>
            </a:r>
          </a:p>
          <a:p>
            <a:r>
              <a:rPr lang="en-US" dirty="0"/>
              <a:t>Leverage application security best practices</a:t>
            </a:r>
          </a:p>
        </p:txBody>
      </p:sp>
    </p:spTree>
    <p:extLst>
      <p:ext uri="{BB962C8B-B14F-4D97-AF65-F5344CB8AC3E}">
        <p14:creationId xmlns:p14="http://schemas.microsoft.com/office/powerpoint/2010/main" val="32531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Dynamic data masking</a:t>
            </a:r>
          </a:p>
        </p:txBody>
      </p:sp>
      <p:sp>
        <p:nvSpPr>
          <p:cNvPr id="6" name="Text Placeholder 5"/>
          <p:cNvSpPr>
            <a:spLocks noGrp="1"/>
          </p:cNvSpPr>
          <p:nvPr>
            <p:ph type="body" sz="quarter" idx="10"/>
          </p:nvPr>
        </p:nvSpPr>
        <p:spPr>
          <a:xfrm>
            <a:off x="471466" y="1108734"/>
            <a:ext cx="11018520" cy="3040832"/>
          </a:xfrm>
        </p:spPr>
        <p:txBody>
          <a:bodyPr>
            <a:normAutofit lnSpcReduction="10000"/>
          </a:bodyPr>
          <a:lstStyle/>
          <a:p>
            <a:r>
              <a:rPr lang="en-US" dirty="0"/>
              <a:t>Data masking rules consist of the column to apply the mask to, and how the data should be masked. </a:t>
            </a:r>
          </a:p>
          <a:p>
            <a:r>
              <a:rPr lang="en-US" dirty="0"/>
              <a:t>You can create your own masking format, or use one of the standard</a:t>
            </a:r>
          </a:p>
          <a:p>
            <a:pPr lvl="1"/>
            <a:r>
              <a:rPr lang="en-US" sz="1800" dirty="0">
                <a:solidFill>
                  <a:srgbClr val="0078D4"/>
                </a:solidFill>
              </a:rPr>
              <a:t>Default value</a:t>
            </a:r>
            <a:r>
              <a:rPr lang="en-US" sz="1800" dirty="0"/>
              <a:t>, which displays the default value for that data type instead.</a:t>
            </a:r>
          </a:p>
          <a:p>
            <a:pPr lvl="1"/>
            <a:r>
              <a:rPr lang="en-US" sz="1800" dirty="0">
                <a:solidFill>
                  <a:srgbClr val="0078D4"/>
                </a:solidFill>
              </a:rPr>
              <a:t>Credit card </a:t>
            </a:r>
            <a:r>
              <a:rPr lang="en-US" sz="1800" dirty="0"/>
              <a:t>value, which only shows the last four digits of the number, 4564 4455 4555 XXXX</a:t>
            </a:r>
          </a:p>
          <a:p>
            <a:pPr lvl="1"/>
            <a:r>
              <a:rPr lang="en-US" sz="1800" dirty="0">
                <a:solidFill>
                  <a:srgbClr val="0078D4"/>
                </a:solidFill>
              </a:rPr>
              <a:t>Email</a:t>
            </a:r>
            <a:r>
              <a:rPr lang="en-US" sz="1800" dirty="0"/>
              <a:t>, which hides the domain name and all but the first character of the email account name.</a:t>
            </a:r>
          </a:p>
          <a:p>
            <a:pPr lvl="1"/>
            <a:r>
              <a:rPr lang="en-US" sz="1800" dirty="0">
                <a:solidFill>
                  <a:srgbClr val="0078D4"/>
                </a:solidFill>
              </a:rPr>
              <a:t>Number</a:t>
            </a:r>
            <a:r>
              <a:rPr lang="en-US" sz="1800" dirty="0"/>
              <a:t>, which specifies a </a:t>
            </a:r>
            <a:r>
              <a:rPr lang="en-US" sz="1800" dirty="0">
                <a:solidFill>
                  <a:srgbClr val="0078D4"/>
                </a:solidFill>
              </a:rPr>
              <a:t>random</a:t>
            </a:r>
            <a:r>
              <a:rPr lang="en-US" sz="1800" dirty="0"/>
              <a:t> number between a range of values. </a:t>
            </a:r>
          </a:p>
          <a:p>
            <a:pPr lvl="1"/>
            <a:r>
              <a:rPr lang="en-US" sz="1800" dirty="0">
                <a:solidFill>
                  <a:srgbClr val="0078D4"/>
                </a:solidFill>
              </a:rPr>
              <a:t>Custom</a:t>
            </a:r>
            <a:r>
              <a:rPr lang="en-US" sz="1800" dirty="0"/>
              <a:t> string.</a:t>
            </a:r>
          </a:p>
        </p:txBody>
      </p:sp>
    </p:spTree>
    <p:extLst>
      <p:ext uri="{BB962C8B-B14F-4D97-AF65-F5344CB8AC3E}">
        <p14:creationId xmlns:p14="http://schemas.microsoft.com/office/powerpoint/2010/main" val="225346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Dynamic data masking</a:t>
            </a:r>
          </a:p>
        </p:txBody>
      </p:sp>
      <p:pic>
        <p:nvPicPr>
          <p:cNvPr id="2" name="Picture 1">
            <a:extLst>
              <a:ext uri="{FF2B5EF4-FFF2-40B4-BE49-F238E27FC236}">
                <a16:creationId xmlns:a16="http://schemas.microsoft.com/office/drawing/2014/main" id="{B0A793A2-09BA-411B-A6D6-5872DFD0BD29}"/>
              </a:ext>
            </a:extLst>
          </p:cNvPr>
          <p:cNvPicPr>
            <a:picLocks noChangeAspect="1"/>
          </p:cNvPicPr>
          <p:nvPr/>
        </p:nvPicPr>
        <p:blipFill>
          <a:blip r:embed="rId3"/>
          <a:stretch>
            <a:fillRect/>
          </a:stretch>
        </p:blipFill>
        <p:spPr>
          <a:xfrm>
            <a:off x="471466" y="1101301"/>
            <a:ext cx="4445424" cy="3461080"/>
          </a:xfrm>
          <a:prstGeom prst="rect">
            <a:avLst/>
          </a:prstGeom>
        </p:spPr>
      </p:pic>
      <p:pic>
        <p:nvPicPr>
          <p:cNvPr id="5" name="Picture 4">
            <a:extLst>
              <a:ext uri="{FF2B5EF4-FFF2-40B4-BE49-F238E27FC236}">
                <a16:creationId xmlns:a16="http://schemas.microsoft.com/office/drawing/2014/main" id="{97DC78DE-17AB-43A9-8213-E8C6DF2E511C}"/>
              </a:ext>
            </a:extLst>
          </p:cNvPr>
          <p:cNvPicPr>
            <a:picLocks noChangeAspect="1"/>
          </p:cNvPicPr>
          <p:nvPr/>
        </p:nvPicPr>
        <p:blipFill>
          <a:blip r:embed="rId4"/>
          <a:stretch>
            <a:fillRect/>
          </a:stretch>
        </p:blipFill>
        <p:spPr>
          <a:xfrm>
            <a:off x="5724756" y="1101302"/>
            <a:ext cx="2271580" cy="3461080"/>
          </a:xfrm>
          <a:prstGeom prst="rect">
            <a:avLst/>
          </a:prstGeom>
        </p:spPr>
      </p:pic>
      <p:pic>
        <p:nvPicPr>
          <p:cNvPr id="7" name="Picture 6">
            <a:extLst>
              <a:ext uri="{FF2B5EF4-FFF2-40B4-BE49-F238E27FC236}">
                <a16:creationId xmlns:a16="http://schemas.microsoft.com/office/drawing/2014/main" id="{96729EEA-6106-4A86-9FF4-695E34083D94}"/>
              </a:ext>
            </a:extLst>
          </p:cNvPr>
          <p:cNvPicPr>
            <a:picLocks noChangeAspect="1"/>
          </p:cNvPicPr>
          <p:nvPr/>
        </p:nvPicPr>
        <p:blipFill>
          <a:blip r:embed="rId5"/>
          <a:stretch>
            <a:fillRect/>
          </a:stretch>
        </p:blipFill>
        <p:spPr>
          <a:xfrm>
            <a:off x="3916779" y="5304217"/>
            <a:ext cx="4127894" cy="904961"/>
          </a:xfrm>
          <a:prstGeom prst="rect">
            <a:avLst/>
          </a:prstGeom>
        </p:spPr>
      </p:pic>
    </p:spTree>
    <p:extLst>
      <p:ext uri="{BB962C8B-B14F-4D97-AF65-F5344CB8AC3E}">
        <p14:creationId xmlns:p14="http://schemas.microsoft.com/office/powerpoint/2010/main" val="260223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Freeform: Shape 96"/>
          <p:cNvSpPr/>
          <p:nvPr/>
        </p:nvSpPr>
        <p:spPr>
          <a:xfrm>
            <a:off x="4441200" y="4988214"/>
            <a:ext cx="7369800" cy="1412585"/>
          </a:xfrm>
          <a:custGeom>
            <a:avLst/>
            <a:gdLst>
              <a:gd name="connsiteX0" fmla="*/ 0 w 7369800"/>
              <a:gd name="connsiteY0" fmla="*/ 0 h 1412585"/>
              <a:gd name="connsiteX1" fmla="*/ 7369800 w 7369800"/>
              <a:gd name="connsiteY1" fmla="*/ 0 h 1412585"/>
              <a:gd name="connsiteX2" fmla="*/ 7369800 w 7369800"/>
              <a:gd name="connsiteY2" fmla="*/ 1412584 h 1412585"/>
              <a:gd name="connsiteX3" fmla="*/ 843087 w 7369800"/>
              <a:gd name="connsiteY3" fmla="*/ 1412584 h 1412585"/>
              <a:gd name="connsiteX4" fmla="*/ 843087 w 7369800"/>
              <a:gd name="connsiteY4" fmla="*/ 1412585 h 1412585"/>
              <a:gd name="connsiteX5" fmla="*/ 346786 w 7369800"/>
              <a:gd name="connsiteY5" fmla="*/ 1412585 h 1412585"/>
              <a:gd name="connsiteX6" fmla="*/ 0 w 7369800"/>
              <a:gd name="connsiteY6" fmla="*/ 0 h 141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9800" h="1412585">
                <a:moveTo>
                  <a:pt x="0" y="0"/>
                </a:moveTo>
                <a:lnTo>
                  <a:pt x="7369800" y="0"/>
                </a:lnTo>
                <a:lnTo>
                  <a:pt x="7369800" y="1412584"/>
                </a:lnTo>
                <a:lnTo>
                  <a:pt x="843087" y="1412584"/>
                </a:lnTo>
                <a:lnTo>
                  <a:pt x="843087"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endParaRPr lang="en-US" kern="0" dirty="0">
              <a:solidFill>
                <a:srgbClr val="505050"/>
              </a:solidFill>
              <a:latin typeface="Segoe UI"/>
              <a:cs typeface="Segoe UI Light" panose="020B0502040204020203" pitchFamily="34" charset="0"/>
            </a:endParaRPr>
          </a:p>
          <a:p>
            <a:r>
              <a:rPr lang="en-US" kern="0" dirty="0">
                <a:solidFill>
                  <a:srgbClr val="505050"/>
                </a:solidFill>
                <a:latin typeface="Segoe UI"/>
                <a:cs typeface="Segoe UI Light" panose="020B0502040204020203" pitchFamily="34" charset="0"/>
              </a:rPr>
              <a:t>VPN connections are a common way of establishing secure communication channels between networks, and this is no different when working with virtual networking on Azure. Connection between </a:t>
            </a:r>
            <a:r>
              <a:rPr lang="en-US" b="1" kern="0" dirty="0">
                <a:solidFill>
                  <a:srgbClr val="505050"/>
                </a:solidFill>
                <a:latin typeface="Segoe UI"/>
                <a:cs typeface="Segoe UI Light" panose="020B0502040204020203" pitchFamily="34" charset="0"/>
              </a:rPr>
              <a:t>Azure </a:t>
            </a:r>
            <a:r>
              <a:rPr lang="en-US" b="1" kern="0" dirty="0" err="1">
                <a:solidFill>
                  <a:srgbClr val="505050"/>
                </a:solidFill>
                <a:latin typeface="Segoe UI"/>
                <a:cs typeface="Segoe UI Light" panose="020B0502040204020203" pitchFamily="34" charset="0"/>
              </a:rPr>
              <a:t>VNets</a:t>
            </a:r>
            <a:r>
              <a:rPr lang="en-US" b="1" kern="0" dirty="0">
                <a:solidFill>
                  <a:srgbClr val="505050"/>
                </a:solidFill>
                <a:latin typeface="Segoe UI"/>
                <a:cs typeface="Segoe UI Light" panose="020B0502040204020203" pitchFamily="34" charset="0"/>
              </a:rPr>
              <a:t> and an on-premises VPN</a:t>
            </a:r>
            <a:r>
              <a:rPr lang="en-US" kern="0" dirty="0">
                <a:solidFill>
                  <a:srgbClr val="505050"/>
                </a:solidFill>
                <a:latin typeface="Segoe UI"/>
                <a:cs typeface="Segoe UI Light" panose="020B0502040204020203" pitchFamily="34" charset="0"/>
              </a:rPr>
              <a:t> device is a great way to provide secure communication.</a:t>
            </a: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8" name="Freeform: Shape 87"/>
          <p:cNvSpPr/>
          <p:nvPr/>
        </p:nvSpPr>
        <p:spPr>
          <a:xfrm>
            <a:off x="380999" y="4988215"/>
            <a:ext cx="4293357" cy="1412585"/>
          </a:xfrm>
          <a:custGeom>
            <a:avLst/>
            <a:gdLst>
              <a:gd name="connsiteX0" fmla="*/ 0 w 4293357"/>
              <a:gd name="connsiteY0" fmla="*/ 0 h 1412585"/>
              <a:gd name="connsiteX1" fmla="*/ 3944467 w 4293357"/>
              <a:gd name="connsiteY1" fmla="*/ 0 h 1412585"/>
              <a:gd name="connsiteX2" fmla="*/ 4293357 w 4293357"/>
              <a:gd name="connsiteY2" fmla="*/ 1412585 h 1412585"/>
              <a:gd name="connsiteX3" fmla="*/ 0 w 4293357"/>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4293357" h="1412585">
                <a:moveTo>
                  <a:pt x="0" y="0"/>
                </a:moveTo>
                <a:lnTo>
                  <a:pt x="3944467" y="0"/>
                </a:lnTo>
                <a:lnTo>
                  <a:pt x="4293357" y="1412585"/>
                </a:lnTo>
                <a:lnTo>
                  <a:pt x="0" y="14125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Aft>
                <a:spcPct val="0"/>
              </a:spcAft>
              <a:defRPr/>
            </a:pPr>
            <a:endParaRPr lang="en-GB" sz="2400" kern="0" dirty="0">
              <a:solidFill>
                <a:prstClr val="white"/>
              </a:solidFill>
              <a:latin typeface="Segoe UI Light"/>
              <a:cs typeface="Segoe UI" pitchFamily="34" charset="0"/>
            </a:endParaRPr>
          </a:p>
          <a:p>
            <a:r>
              <a:rPr lang="en-GB" sz="2400" kern="0" dirty="0">
                <a:solidFill>
                  <a:prstClr val="white"/>
                </a:solidFill>
                <a:latin typeface="Segoe UI Light"/>
                <a:cs typeface="Segoe UI" pitchFamily="34" charset="0"/>
              </a:rPr>
              <a:t>Network integration</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00" name="Freeform: Shape 99"/>
          <p:cNvSpPr/>
          <p:nvPr/>
        </p:nvSpPr>
        <p:spPr>
          <a:xfrm>
            <a:off x="4065858" y="3459307"/>
            <a:ext cx="7745142" cy="1412585"/>
          </a:xfrm>
          <a:custGeom>
            <a:avLst/>
            <a:gdLst>
              <a:gd name="connsiteX0" fmla="*/ 0 w 7745142"/>
              <a:gd name="connsiteY0" fmla="*/ 0 h 1412585"/>
              <a:gd name="connsiteX1" fmla="*/ 7745142 w 7745142"/>
              <a:gd name="connsiteY1" fmla="*/ 0 h 1412585"/>
              <a:gd name="connsiteX2" fmla="*/ 7745142 w 7745142"/>
              <a:gd name="connsiteY2" fmla="*/ 1412585 h 1412585"/>
              <a:gd name="connsiteX3" fmla="*/ 346786 w 7745142"/>
              <a:gd name="connsiteY3" fmla="*/ 1412585 h 1412585"/>
              <a:gd name="connsiteX4" fmla="*/ 0 w 7745142"/>
              <a:gd name="connsiteY4" fmla="*/ 0 h 141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142" h="1412585">
                <a:moveTo>
                  <a:pt x="0" y="0"/>
                </a:moveTo>
                <a:lnTo>
                  <a:pt x="7745142" y="0"/>
                </a:lnTo>
                <a:lnTo>
                  <a:pt x="7745142"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endParaRPr lang="en-US" kern="0" dirty="0">
              <a:solidFill>
                <a:srgbClr val="505050"/>
              </a:solidFill>
              <a:latin typeface="Segoe UI"/>
              <a:cs typeface="Segoe UI Light" panose="020B0502040204020203" pitchFamily="34" charset="0"/>
            </a:endParaRPr>
          </a:p>
          <a:p>
            <a:endParaRPr lang="en-US" kern="0" dirty="0">
              <a:solidFill>
                <a:srgbClr val="505050"/>
              </a:solidFill>
              <a:latin typeface="Segoe UI"/>
              <a:cs typeface="Segoe UI Light" panose="020B0502040204020203" pitchFamily="34" charset="0"/>
            </a:endParaRPr>
          </a:p>
          <a:p>
            <a:r>
              <a:rPr lang="en-US" kern="0" dirty="0">
                <a:solidFill>
                  <a:srgbClr val="505050"/>
                </a:solidFill>
                <a:latin typeface="Segoe UI"/>
                <a:cs typeface="Segoe UI Light" panose="020B0502040204020203" pitchFamily="34" charset="0"/>
              </a:rPr>
              <a:t>To isolate Azure services to only allow communication from virtual networks, use </a:t>
            </a:r>
            <a:r>
              <a:rPr lang="en-US" b="1" kern="0" dirty="0" err="1">
                <a:solidFill>
                  <a:srgbClr val="505050"/>
                </a:solidFill>
                <a:latin typeface="Segoe UI"/>
                <a:cs typeface="Segoe UI Light" panose="020B0502040204020203" pitchFamily="34" charset="0"/>
              </a:rPr>
              <a:t>VNet</a:t>
            </a:r>
            <a:r>
              <a:rPr lang="en-US" b="1" kern="0" dirty="0">
                <a:solidFill>
                  <a:srgbClr val="505050"/>
                </a:solidFill>
                <a:latin typeface="Segoe UI"/>
                <a:cs typeface="Segoe UI Light" panose="020B0502040204020203" pitchFamily="34" charset="0"/>
              </a:rPr>
              <a:t> service endpoints</a:t>
            </a:r>
            <a:r>
              <a:rPr lang="en-US" kern="0" dirty="0">
                <a:solidFill>
                  <a:srgbClr val="505050"/>
                </a:solidFill>
                <a:latin typeface="Segoe UI"/>
                <a:cs typeface="Segoe UI Light" panose="020B0502040204020203" pitchFamily="34" charset="0"/>
              </a:rPr>
              <a:t>. With service endpoints, Azure service resources can be secured to your virtual network.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7" name="Freeform: Shape 86"/>
          <p:cNvSpPr/>
          <p:nvPr/>
        </p:nvSpPr>
        <p:spPr>
          <a:xfrm>
            <a:off x="380999" y="3459307"/>
            <a:ext cx="3915736" cy="1412585"/>
          </a:xfrm>
          <a:custGeom>
            <a:avLst/>
            <a:gdLst>
              <a:gd name="connsiteX0" fmla="*/ 0 w 3915736"/>
              <a:gd name="connsiteY0" fmla="*/ 0 h 1412585"/>
              <a:gd name="connsiteX1" fmla="*/ 3566846 w 3915736"/>
              <a:gd name="connsiteY1" fmla="*/ 0 h 1412585"/>
              <a:gd name="connsiteX2" fmla="*/ 3915736 w 3915736"/>
              <a:gd name="connsiteY2" fmla="*/ 1412585 h 1412585"/>
              <a:gd name="connsiteX3" fmla="*/ 0 w 391573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915736" h="1412585">
                <a:moveTo>
                  <a:pt x="0" y="0"/>
                </a:moveTo>
                <a:lnTo>
                  <a:pt x="3566846" y="0"/>
                </a:lnTo>
                <a:lnTo>
                  <a:pt x="3915736" y="1412585"/>
                </a:lnTo>
                <a:lnTo>
                  <a:pt x="0" y="141258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endParaRPr lang="en-GB" sz="2400" kern="0" dirty="0">
              <a:solidFill>
                <a:prstClr val="white"/>
              </a:solidFill>
              <a:latin typeface="Segoe UI Light"/>
              <a:cs typeface="Segoe UI" pitchFamily="34" charset="0"/>
            </a:endParaRPr>
          </a:p>
          <a:p>
            <a:endParaRPr lang="en-GB" sz="2400" kern="0" dirty="0">
              <a:solidFill>
                <a:prstClr val="white"/>
              </a:solidFill>
              <a:latin typeface="Segoe UI Light"/>
              <a:cs typeface="Segoe UI" pitchFamily="34" charset="0"/>
            </a:endParaRPr>
          </a:p>
          <a:p>
            <a:r>
              <a:rPr lang="en-GB" sz="2400" kern="0" dirty="0">
                <a:solidFill>
                  <a:prstClr val="white"/>
                </a:solidFill>
                <a:latin typeface="Segoe UI Light"/>
                <a:cs typeface="Segoe UI" pitchFamily="34" charset="0"/>
              </a:rPr>
              <a:t>Virtual network security</a:t>
            </a:r>
          </a:p>
          <a:p>
            <a:endParaRPr lang="en-GB" sz="2400" kern="0" dirty="0">
              <a:solidFill>
                <a:prstClr val="white"/>
              </a:solidFill>
              <a:latin typeface="Segoe UI Light"/>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103" name="Freeform: Shape 102"/>
          <p:cNvSpPr/>
          <p:nvPr/>
        </p:nvSpPr>
        <p:spPr>
          <a:xfrm>
            <a:off x="3690516" y="1930399"/>
            <a:ext cx="8120485" cy="1412586"/>
          </a:xfrm>
          <a:custGeom>
            <a:avLst/>
            <a:gdLst>
              <a:gd name="connsiteX0" fmla="*/ 0 w 8120485"/>
              <a:gd name="connsiteY0" fmla="*/ 0 h 1412586"/>
              <a:gd name="connsiteX1" fmla="*/ 424285 w 8120485"/>
              <a:gd name="connsiteY1" fmla="*/ 0 h 1412586"/>
              <a:gd name="connsiteX2" fmla="*/ 7345785 w 8120485"/>
              <a:gd name="connsiteY2" fmla="*/ 0 h 1412586"/>
              <a:gd name="connsiteX3" fmla="*/ 8120485 w 8120485"/>
              <a:gd name="connsiteY3" fmla="*/ 0 h 1412586"/>
              <a:gd name="connsiteX4" fmla="*/ 8120485 w 8120485"/>
              <a:gd name="connsiteY4" fmla="*/ 1412586 h 1412586"/>
              <a:gd name="connsiteX5" fmla="*/ 346786 w 8120485"/>
              <a:gd name="connsiteY5" fmla="*/ 1412586 h 1412586"/>
              <a:gd name="connsiteX6" fmla="*/ 0 w 8120485"/>
              <a:gd name="connsiteY6" fmla="*/ 0 h 141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0485" h="1412586">
                <a:moveTo>
                  <a:pt x="0" y="0"/>
                </a:moveTo>
                <a:lnTo>
                  <a:pt x="424285" y="0"/>
                </a:lnTo>
                <a:lnTo>
                  <a:pt x="7345785" y="0"/>
                </a:lnTo>
                <a:lnTo>
                  <a:pt x="8120485" y="0"/>
                </a:lnTo>
                <a:lnTo>
                  <a:pt x="8120485" y="1412586"/>
                </a:lnTo>
                <a:lnTo>
                  <a:pt x="346786" y="14125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a:p>
            <a:endParaRPr lang="en-US" kern="0" dirty="0">
              <a:solidFill>
                <a:srgbClr val="505050"/>
              </a:solidFill>
              <a:latin typeface="Segoe UI"/>
              <a:cs typeface="Segoe UI Light" panose="020B0502040204020203" pitchFamily="34" charset="0"/>
            </a:endParaRPr>
          </a:p>
          <a:p>
            <a:r>
              <a:rPr lang="en-US" kern="0" dirty="0">
                <a:solidFill>
                  <a:srgbClr val="505050"/>
                </a:solidFill>
                <a:latin typeface="Segoe UI"/>
                <a:cs typeface="Segoe UI Light" panose="020B0502040204020203" pitchFamily="34" charset="0"/>
              </a:rPr>
              <a:t>A great first place to start is to assess the resources that are internet-facing, and </a:t>
            </a:r>
            <a:r>
              <a:rPr lang="en-US" b="1" kern="0" dirty="0">
                <a:solidFill>
                  <a:srgbClr val="505050"/>
                </a:solidFill>
                <a:latin typeface="Segoe UI"/>
                <a:cs typeface="Segoe UI Light" panose="020B0502040204020203" pitchFamily="34" charset="0"/>
              </a:rPr>
              <a:t>only allow inbound and outbound communication where necessary. </a:t>
            </a:r>
            <a:r>
              <a:rPr lang="en-US" kern="0" dirty="0">
                <a:solidFill>
                  <a:srgbClr val="505050"/>
                </a:solidFill>
                <a:latin typeface="Segoe UI"/>
                <a:cs typeface="Segoe UI Light" panose="020B0502040204020203" pitchFamily="34" charset="0"/>
              </a:rPr>
              <a:t>Identify all resources that are allowing inbound network traffic of any type, and ensure they are necessary and restricted to only the ports/protocols required.</a:t>
            </a:r>
          </a:p>
          <a:p>
            <a:endParaRPr lang="en-US" kern="0" dirty="0">
              <a:solidFill>
                <a:srgbClr val="505050"/>
              </a:solidFill>
              <a:latin typeface="Segoe UI"/>
              <a:cs typeface="Segoe UI Light" panose="020B0502040204020203" pitchFamily="34" charset="0"/>
            </a:endParaRPr>
          </a:p>
          <a:p>
            <a:endParaRPr lang="en-US" kern="0" dirty="0">
              <a:solidFill>
                <a:srgbClr val="505050"/>
              </a:solidFill>
              <a:latin typeface="Segoe UI"/>
              <a:cs typeface="Segoe UI Light" panose="020B0502040204020203" pitchFamily="34" charset="0"/>
            </a:endParaRPr>
          </a:p>
          <a:p>
            <a:pPr marL="0" marR="0" lvl="0" indent="0" algn="l" defTabSz="932472" rtl="0" eaLnBrk="1" fontAlgn="base" latinLnBrk="0" hangingPunct="1">
              <a:lnSpc>
                <a:spcPct val="100000"/>
              </a:lnSpc>
              <a:spcBef>
                <a:spcPts val="600"/>
              </a:spcBef>
              <a:spcAft>
                <a:spcPct val="0"/>
              </a:spcAft>
              <a:buClrTx/>
              <a:buSzTx/>
              <a:buFontTx/>
              <a:buNone/>
              <a:tabLst/>
              <a:defRPr/>
            </a:pP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6" name="Freeform: Shape 85"/>
          <p:cNvSpPr/>
          <p:nvPr/>
        </p:nvSpPr>
        <p:spPr>
          <a:xfrm>
            <a:off x="380999" y="1930400"/>
            <a:ext cx="3538116" cy="1412585"/>
          </a:xfrm>
          <a:custGeom>
            <a:avLst/>
            <a:gdLst>
              <a:gd name="connsiteX0" fmla="*/ 0 w 3538116"/>
              <a:gd name="connsiteY0" fmla="*/ 0 h 1412585"/>
              <a:gd name="connsiteX1" fmla="*/ 3189225 w 3538116"/>
              <a:gd name="connsiteY1" fmla="*/ 0 h 1412585"/>
              <a:gd name="connsiteX2" fmla="*/ 3538116 w 3538116"/>
              <a:gd name="connsiteY2" fmla="*/ 1412585 h 1412585"/>
              <a:gd name="connsiteX3" fmla="*/ 0 w 353811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538116" h="1412585">
                <a:moveTo>
                  <a:pt x="0" y="0"/>
                </a:moveTo>
                <a:lnTo>
                  <a:pt x="3189225" y="0"/>
                </a:lnTo>
                <a:lnTo>
                  <a:pt x="3538116" y="1412585"/>
                </a:lnTo>
                <a:lnTo>
                  <a:pt x="0" y="141258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r>
              <a:rPr lang="en-GB" sz="2400" kern="0" dirty="0">
                <a:solidFill>
                  <a:prstClr val="white"/>
                </a:solidFill>
                <a:latin typeface="Segoe UI Light"/>
                <a:cs typeface="Segoe UI" pitchFamily="34" charset="0"/>
              </a:rPr>
              <a:t>Internet protection</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GB" sz="2400" b="0" i="0" u="none" strike="noStrike" kern="0" cap="none" spc="0" normalizeH="0" baseline="0" noProof="0" dirty="0">
              <a:ln>
                <a:noFill/>
              </a:ln>
              <a:solidFill>
                <a:prstClr val="white"/>
              </a:solidFill>
              <a:effectLst/>
              <a:uLnTx/>
              <a:uFillTx/>
              <a:latin typeface="Segoe UI Light"/>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9" name="Text Placeholder 4">
            <a:extLst>
              <a:ext uri="{FF2B5EF4-FFF2-40B4-BE49-F238E27FC236}">
                <a16:creationId xmlns:a16="http://schemas.microsoft.com/office/drawing/2014/main" id="{1B4E3855-44A4-4597-A8F1-83807D0D1A4B}"/>
              </a:ext>
            </a:extLst>
          </p:cNvPr>
          <p:cNvSpPr txBox="1">
            <a:spLocks/>
          </p:cNvSpPr>
          <p:nvPr/>
        </p:nvSpPr>
        <p:spPr>
          <a:xfrm>
            <a:off x="333910" y="1062945"/>
            <a:ext cx="11430000" cy="63709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300" dirty="0"/>
              <a:t>Network security is protecting the communication of resources within and outside of your network. The goal is to limit exposure at the network layer across your services and systems</a:t>
            </a:r>
            <a:endParaRPr kumimoji="0" lang="en-US" sz="23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9" name="Title 1"/>
          <p:cNvSpPr>
            <a:spLocks noGrp="1"/>
          </p:cNvSpPr>
          <p:nvPr>
            <p:ph type="title"/>
          </p:nvPr>
        </p:nvSpPr>
        <p:spPr/>
        <p:txBody>
          <a:bodyPr/>
          <a:lstStyle/>
          <a:p>
            <a:r>
              <a:rPr lang="en-US" sz="4000" dirty="0"/>
              <a:t>Network Security</a:t>
            </a:r>
          </a:p>
        </p:txBody>
      </p:sp>
    </p:spTree>
    <p:extLst>
      <p:ext uri="{BB962C8B-B14F-4D97-AF65-F5344CB8AC3E}">
        <p14:creationId xmlns:p14="http://schemas.microsoft.com/office/powerpoint/2010/main" val="405680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Protecting the Perimeter</a:t>
            </a:r>
            <a:br>
              <a:rPr lang="en-US" dirty="0"/>
            </a:br>
            <a:endParaRPr lang="en-US" dirty="0"/>
          </a:p>
        </p:txBody>
      </p:sp>
      <p:sp>
        <p:nvSpPr>
          <p:cNvPr id="6" name="Text Placeholder 5"/>
          <p:cNvSpPr>
            <a:spLocks noGrp="1"/>
          </p:cNvSpPr>
          <p:nvPr>
            <p:ph type="body" sz="quarter" idx="10"/>
          </p:nvPr>
        </p:nvSpPr>
        <p:spPr>
          <a:xfrm>
            <a:off x="471466" y="1108733"/>
            <a:ext cx="11423354" cy="2240613"/>
          </a:xfrm>
        </p:spPr>
        <p:txBody>
          <a:bodyPr/>
          <a:lstStyle/>
          <a:p>
            <a:r>
              <a:rPr lang="en-US" dirty="0">
                <a:solidFill>
                  <a:schemeClr val="tx1"/>
                </a:solidFill>
              </a:rPr>
              <a:t>Application Gateway is a Layer 7 load balancer that also includes a web application firewall (WAF) to provide advanced security for your HTTP-based services. </a:t>
            </a:r>
          </a:p>
          <a:p>
            <a:r>
              <a:rPr lang="en-US" dirty="0">
                <a:solidFill>
                  <a:schemeClr val="tx1"/>
                </a:solidFill>
              </a:rPr>
              <a:t>The WAF is based on rules and provides protection from commonly-known vulnerabilities such as cross-site scripting and SQL injection.</a:t>
            </a:r>
          </a:p>
        </p:txBody>
      </p:sp>
      <p:pic>
        <p:nvPicPr>
          <p:cNvPr id="2" name="Picture 1">
            <a:extLst>
              <a:ext uri="{FF2B5EF4-FFF2-40B4-BE49-F238E27FC236}">
                <a16:creationId xmlns:a16="http://schemas.microsoft.com/office/drawing/2014/main" id="{D6136BE5-B82B-4C02-B868-7C6F7FA9F876}"/>
              </a:ext>
            </a:extLst>
          </p:cNvPr>
          <p:cNvPicPr>
            <a:picLocks noChangeAspect="1"/>
          </p:cNvPicPr>
          <p:nvPr/>
        </p:nvPicPr>
        <p:blipFill>
          <a:blip r:embed="rId3"/>
          <a:stretch>
            <a:fillRect/>
          </a:stretch>
        </p:blipFill>
        <p:spPr>
          <a:xfrm>
            <a:off x="3236685" y="3508655"/>
            <a:ext cx="5488082" cy="2880270"/>
          </a:xfrm>
          <a:prstGeom prst="rect">
            <a:avLst/>
          </a:prstGeom>
        </p:spPr>
      </p:pic>
    </p:spTree>
    <p:extLst>
      <p:ext uri="{BB962C8B-B14F-4D97-AF65-F5344CB8AC3E}">
        <p14:creationId xmlns:p14="http://schemas.microsoft.com/office/powerpoint/2010/main" val="70491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Azure DDoS </a:t>
            </a:r>
            <a:br>
              <a:rPr lang="en-US" dirty="0"/>
            </a:br>
            <a:endParaRPr lang="en-US" dirty="0"/>
          </a:p>
        </p:txBody>
      </p:sp>
      <p:sp>
        <p:nvSpPr>
          <p:cNvPr id="6" name="Text Placeholder 5"/>
          <p:cNvSpPr>
            <a:spLocks noGrp="1"/>
          </p:cNvSpPr>
          <p:nvPr>
            <p:ph type="body" sz="quarter" idx="10"/>
          </p:nvPr>
        </p:nvSpPr>
        <p:spPr>
          <a:xfrm>
            <a:off x="471466" y="1108733"/>
            <a:ext cx="11423354" cy="2757678"/>
          </a:xfrm>
        </p:spPr>
        <p:txBody>
          <a:bodyPr/>
          <a:lstStyle/>
          <a:p>
            <a:r>
              <a:rPr lang="en-US" dirty="0">
                <a:solidFill>
                  <a:schemeClr val="tx1"/>
                </a:solidFill>
              </a:rPr>
              <a:t>Azure DDoS provides basic protection across all Azure services and enhanced protection for further customization for your resources. </a:t>
            </a:r>
          </a:p>
          <a:p>
            <a:r>
              <a:rPr lang="en-US" dirty="0">
                <a:solidFill>
                  <a:schemeClr val="tx1"/>
                </a:solidFill>
              </a:rPr>
              <a:t>DDoS protection blocks attack traffic and forwards the remaining traffic to its intended destination. </a:t>
            </a:r>
          </a:p>
          <a:p>
            <a:r>
              <a:rPr lang="en-US" dirty="0">
                <a:solidFill>
                  <a:schemeClr val="tx1"/>
                </a:solidFill>
              </a:rPr>
              <a:t>Within a few minutes of attack detection, you are notified using Azure Monitor metrics.</a:t>
            </a:r>
          </a:p>
        </p:txBody>
      </p:sp>
      <p:pic>
        <p:nvPicPr>
          <p:cNvPr id="3" name="Picture 2">
            <a:extLst>
              <a:ext uri="{FF2B5EF4-FFF2-40B4-BE49-F238E27FC236}">
                <a16:creationId xmlns:a16="http://schemas.microsoft.com/office/drawing/2014/main" id="{5E15DF4D-771E-4530-B0B8-E7061542A573}"/>
              </a:ext>
            </a:extLst>
          </p:cNvPr>
          <p:cNvPicPr>
            <a:picLocks noChangeAspect="1"/>
          </p:cNvPicPr>
          <p:nvPr/>
        </p:nvPicPr>
        <p:blipFill>
          <a:blip r:embed="rId3"/>
          <a:stretch>
            <a:fillRect/>
          </a:stretch>
        </p:blipFill>
        <p:spPr>
          <a:xfrm>
            <a:off x="1498893" y="3888839"/>
            <a:ext cx="9194214" cy="2599643"/>
          </a:xfrm>
          <a:prstGeom prst="rect">
            <a:avLst/>
          </a:prstGeom>
        </p:spPr>
      </p:pic>
    </p:spTree>
    <p:extLst>
      <p:ext uri="{BB962C8B-B14F-4D97-AF65-F5344CB8AC3E}">
        <p14:creationId xmlns:p14="http://schemas.microsoft.com/office/powerpoint/2010/main" val="213596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Network integration</a:t>
            </a:r>
            <a:br>
              <a:rPr lang="en-US" dirty="0"/>
            </a:br>
            <a:endParaRPr lang="en-US" dirty="0"/>
          </a:p>
        </p:txBody>
      </p:sp>
      <p:sp>
        <p:nvSpPr>
          <p:cNvPr id="6" name="Text Placeholder 5"/>
          <p:cNvSpPr>
            <a:spLocks noGrp="1"/>
          </p:cNvSpPr>
          <p:nvPr>
            <p:ph type="body" sz="quarter" idx="10"/>
          </p:nvPr>
        </p:nvSpPr>
        <p:spPr>
          <a:xfrm>
            <a:off x="471466" y="1108733"/>
            <a:ext cx="11423354" cy="3188565"/>
          </a:xfrm>
        </p:spPr>
        <p:txBody>
          <a:bodyPr/>
          <a:lstStyle/>
          <a:p>
            <a:r>
              <a:rPr lang="en-US" dirty="0">
                <a:solidFill>
                  <a:schemeClr val="tx1"/>
                </a:solidFill>
              </a:rPr>
              <a:t>ExpressRoute lets you </a:t>
            </a:r>
            <a:r>
              <a:rPr lang="en-US" dirty="0">
                <a:solidFill>
                  <a:srgbClr val="0078D4"/>
                </a:solidFill>
              </a:rPr>
              <a:t>extend your on-premises networks </a:t>
            </a:r>
            <a:r>
              <a:rPr lang="en-US" dirty="0">
                <a:solidFill>
                  <a:schemeClr val="tx1"/>
                </a:solidFill>
              </a:rPr>
              <a:t>into the Microsoft cloud over a private connection facilitated by a connectivity provider. </a:t>
            </a:r>
          </a:p>
          <a:p>
            <a:r>
              <a:rPr lang="en-US" dirty="0">
                <a:solidFill>
                  <a:schemeClr val="tx1"/>
                </a:solidFill>
              </a:rPr>
              <a:t>This improves the security of your on-premises communication by sending this traffic over the </a:t>
            </a:r>
            <a:r>
              <a:rPr lang="en-US" dirty="0">
                <a:solidFill>
                  <a:srgbClr val="0078D4"/>
                </a:solidFill>
              </a:rPr>
              <a:t>private circuit </a:t>
            </a:r>
            <a:r>
              <a:rPr lang="en-US" dirty="0">
                <a:solidFill>
                  <a:schemeClr val="tx1"/>
                </a:solidFill>
              </a:rPr>
              <a:t>instead of over the internet.</a:t>
            </a:r>
          </a:p>
          <a:p>
            <a:r>
              <a:rPr lang="en-US" dirty="0">
                <a:solidFill>
                  <a:schemeClr val="tx1"/>
                </a:solidFill>
              </a:rPr>
              <a:t>You don't need to allow access to these services for your end users over the internet.</a:t>
            </a:r>
          </a:p>
        </p:txBody>
      </p:sp>
      <p:pic>
        <p:nvPicPr>
          <p:cNvPr id="2" name="Picture 1">
            <a:extLst>
              <a:ext uri="{FF2B5EF4-FFF2-40B4-BE49-F238E27FC236}">
                <a16:creationId xmlns:a16="http://schemas.microsoft.com/office/drawing/2014/main" id="{5CC471E5-A33D-40CC-8E42-1A7F9BE59113}"/>
              </a:ext>
            </a:extLst>
          </p:cNvPr>
          <p:cNvPicPr>
            <a:picLocks noChangeAspect="1"/>
          </p:cNvPicPr>
          <p:nvPr/>
        </p:nvPicPr>
        <p:blipFill>
          <a:blip r:embed="rId3"/>
          <a:stretch>
            <a:fillRect/>
          </a:stretch>
        </p:blipFill>
        <p:spPr>
          <a:xfrm>
            <a:off x="3085605" y="4587050"/>
            <a:ext cx="6020789" cy="1778170"/>
          </a:xfrm>
          <a:prstGeom prst="rect">
            <a:avLst/>
          </a:prstGeom>
        </p:spPr>
      </p:pic>
    </p:spTree>
    <p:extLst>
      <p:ext uri="{BB962C8B-B14F-4D97-AF65-F5344CB8AC3E}">
        <p14:creationId xmlns:p14="http://schemas.microsoft.com/office/powerpoint/2010/main" val="83881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C183D7F6-B498-43B3-948B-1728B52AA6E4}">
                <adec:decorative xmlns:adec="http://schemas.microsoft.com/office/drawing/2017/decorative" val="1"/>
              </a:ext>
            </a:extLst>
          </p:cNvPr>
          <p:cNvSpPr/>
          <p:nvPr/>
        </p:nvSpPr>
        <p:spPr>
          <a:xfrm>
            <a:off x="0" y="0"/>
            <a:ext cx="12190414"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3ABCD97F-B88D-4E9D-9561-DF5B6ED68E3F}"/>
              </a:ext>
            </a:extLst>
          </p:cNvPr>
          <p:cNvSpPr txBox="1">
            <a:spLocks noChangeAspect="1"/>
          </p:cNvSpPr>
          <p:nvPr/>
        </p:nvSpPr>
        <p:spPr>
          <a:xfrm>
            <a:off x="9037965" y="4421994"/>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algn="ctr"/>
            <a:r>
              <a:rPr lang="en-US" sz="2000" kern="0" dirty="0">
                <a:solidFill>
                  <a:prstClr val="white"/>
                </a:solidFill>
                <a:latin typeface="Segoe UI Semibold" panose="020B0702040204020203" pitchFamily="34" charset="0"/>
                <a:cs typeface="Segoe UI Semibold" panose="020B0702040204020203" pitchFamily="34" charset="0"/>
              </a:rPr>
              <a:t>Secure key </a:t>
            </a:r>
          </a:p>
          <a:p>
            <a:pPr algn="ctr"/>
            <a:r>
              <a:rPr lang="en-US" sz="2000" kern="0" dirty="0">
                <a:solidFill>
                  <a:prstClr val="white"/>
                </a:solidFill>
                <a:latin typeface="Segoe UI Semibold" panose="020B0702040204020203" pitchFamily="34" charset="0"/>
                <a:cs typeface="Segoe UI Semibold" panose="020B0702040204020203" pitchFamily="34" charset="0"/>
              </a:rPr>
              <a:t>and </a:t>
            </a:r>
          </a:p>
          <a:p>
            <a:pPr algn="ctr"/>
            <a:r>
              <a:rPr lang="en-US" sz="2000" kern="0" dirty="0">
                <a:solidFill>
                  <a:prstClr val="white"/>
                </a:solidFill>
                <a:latin typeface="Segoe UI Semibold" panose="020B0702040204020203" pitchFamily="34" charset="0"/>
                <a:cs typeface="Segoe UI Semibold" panose="020B0702040204020203" pitchFamily="34" charset="0"/>
              </a:rPr>
              <a:t>secret storage</a:t>
            </a:r>
          </a:p>
        </p:txBody>
      </p:sp>
      <p:sp>
        <p:nvSpPr>
          <p:cNvPr id="9" name="TextBox 8">
            <a:extLst>
              <a:ext uri="{FF2B5EF4-FFF2-40B4-BE49-F238E27FC236}">
                <a16:creationId xmlns:a16="http://schemas.microsoft.com/office/drawing/2014/main" id="{0B0286CA-7395-437A-BA5F-8DCA24AC5389}"/>
              </a:ext>
            </a:extLst>
          </p:cNvPr>
          <p:cNvSpPr txBox="1">
            <a:spLocks noChangeAspect="1"/>
          </p:cNvSpPr>
          <p:nvPr/>
        </p:nvSpPr>
        <p:spPr>
          <a:xfrm>
            <a:off x="5911557" y="4362434"/>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Data</a:t>
            </a:r>
          </a:p>
          <a:p>
            <a:pPr marL="0" marR="0" lvl="0" indent="0" algn="ctr" defTabSz="896214" rtl="0" eaLnBrk="1" fontAlgn="auto" latinLnBrk="0" hangingPunct="1">
              <a:lnSpc>
                <a:spcPct val="100000"/>
              </a:lnSpc>
              <a:spcBef>
                <a:spcPts val="0"/>
              </a:spcBef>
              <a:spcAft>
                <a:spcPts val="0"/>
              </a:spcAft>
              <a:buClrTx/>
              <a:buSzTx/>
              <a:buFontTx/>
              <a:buNone/>
              <a:tabLst/>
              <a:defRPr/>
            </a:pPr>
            <a:r>
              <a:rPr lang="en-US" sz="2000" kern="0" dirty="0">
                <a:solidFill>
                  <a:prstClr val="white"/>
                </a:solidFill>
                <a:latin typeface="Segoe UI Semibold" panose="020B0702040204020203" pitchFamily="34" charset="0"/>
                <a:ea typeface="Segoe UI" panose="020B0502040204020203" pitchFamily="34" charset="0"/>
                <a:cs typeface="Segoe UI Semibold" panose="020B0702040204020203" pitchFamily="34" charset="0"/>
              </a:rPr>
              <a:t>Protection</a:t>
            </a:r>
            <a:endPar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09A73716-3043-46B3-9B4A-EBB5611B8CE4}"/>
              </a:ext>
            </a:extLst>
          </p:cNvPr>
          <p:cNvSpPr txBox="1">
            <a:spLocks noChangeAspect="1"/>
          </p:cNvSpPr>
          <p:nvPr/>
        </p:nvSpPr>
        <p:spPr>
          <a:xfrm>
            <a:off x="7525941" y="2410314"/>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algn="ctr" defTabSz="896214">
              <a:defRPr/>
            </a:pPr>
            <a:endParaRPr lang="en-GB" sz="2000" kern="0" dirty="0">
              <a:solidFill>
                <a:prstClr val="white"/>
              </a:solidFill>
              <a:latin typeface="Segoe UI Semibold" panose="020B0702040204020203" pitchFamily="34" charset="0"/>
              <a:cs typeface="Segoe UI Semibold" panose="020B0702040204020203" pitchFamily="34" charset="0"/>
            </a:endParaRPr>
          </a:p>
          <a:p>
            <a:pPr algn="ctr" defTabSz="896214">
              <a:defRPr/>
            </a:pPr>
            <a:r>
              <a:rPr lang="en-GB" sz="2000" kern="0" dirty="0">
                <a:solidFill>
                  <a:prstClr val="white"/>
                </a:solidFill>
                <a:latin typeface="Segoe UI Semibold" panose="020B0702040204020203" pitchFamily="34" charset="0"/>
                <a:cs typeface="Segoe UI Semibold" panose="020B0702040204020203" pitchFamily="34" charset="0"/>
              </a:rPr>
              <a:t>Identity </a:t>
            </a:r>
          </a:p>
          <a:p>
            <a:pPr algn="ctr" defTabSz="896214">
              <a:defRPr/>
            </a:pPr>
            <a:r>
              <a:rPr lang="en-GB" sz="2000" kern="0" dirty="0">
                <a:solidFill>
                  <a:prstClr val="white"/>
                </a:solidFill>
                <a:latin typeface="Segoe UI Semibold" panose="020B0702040204020203" pitchFamily="34" charset="0"/>
                <a:cs typeface="Segoe UI Semibold" panose="020B0702040204020203" pitchFamily="34" charset="0"/>
              </a:rPr>
              <a:t>as the </a:t>
            </a:r>
          </a:p>
          <a:p>
            <a:pPr algn="ctr" defTabSz="896214">
              <a:defRPr/>
            </a:pPr>
            <a:r>
              <a:rPr lang="en-GB" sz="2000" kern="0" dirty="0">
                <a:solidFill>
                  <a:prstClr val="white"/>
                </a:solidFill>
                <a:latin typeface="Segoe UI Semibold" panose="020B0702040204020203" pitchFamily="34" charset="0"/>
                <a:cs typeface="Segoe UI Semibold" panose="020B0702040204020203" pitchFamily="34" charset="0"/>
              </a:rPr>
              <a:t>perimeter</a:t>
            </a:r>
          </a:p>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 name="TextBox 5">
            <a:extLst>
              <a:ext uri="{FF2B5EF4-FFF2-40B4-BE49-F238E27FC236}">
                <a16:creationId xmlns:a16="http://schemas.microsoft.com/office/drawing/2014/main" id="{11D279FC-3C97-40D6-AD4E-B07B510D9363}"/>
              </a:ext>
            </a:extLst>
          </p:cNvPr>
          <p:cNvSpPr txBox="1">
            <a:spLocks noChangeAspect="1"/>
          </p:cNvSpPr>
          <p:nvPr/>
        </p:nvSpPr>
        <p:spPr>
          <a:xfrm>
            <a:off x="9037965" y="398634"/>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algn="ctr" defTabSz="896214">
              <a:defRPr/>
            </a:pPr>
            <a:endParaRPr lang="en-GB" sz="2000" kern="0" dirty="0">
              <a:solidFill>
                <a:prstClr val="white"/>
              </a:solidFill>
              <a:latin typeface="Segoe UI Semibold" panose="020B0702040204020203" pitchFamily="34" charset="0"/>
              <a:cs typeface="Segoe UI Semibold" panose="020B0702040204020203" pitchFamily="34" charset="0"/>
            </a:endParaRPr>
          </a:p>
          <a:p>
            <a:pPr algn="ctr" defTabSz="896214">
              <a:defRPr/>
            </a:pPr>
            <a:r>
              <a:rPr lang="en-GB" sz="2000" kern="0" dirty="0">
                <a:solidFill>
                  <a:prstClr val="white"/>
                </a:solidFill>
                <a:latin typeface="Segoe UI Semibold" panose="020B0702040204020203" pitchFamily="34" charset="0"/>
                <a:cs typeface="Segoe UI Semibold" panose="020B0702040204020203" pitchFamily="34" charset="0"/>
              </a:rPr>
              <a:t>Operational </a:t>
            </a:r>
          </a:p>
          <a:p>
            <a:pPr algn="ctr" defTabSz="896214">
              <a:defRPr/>
            </a:pPr>
            <a:r>
              <a:rPr lang="en-GB" sz="2000" kern="0" dirty="0">
                <a:solidFill>
                  <a:prstClr val="white"/>
                </a:solidFill>
                <a:latin typeface="Segoe UI Semibold" panose="020B0702040204020203" pitchFamily="34" charset="0"/>
                <a:cs typeface="Segoe UI Semibold" panose="020B0702040204020203" pitchFamily="34" charset="0"/>
              </a:rPr>
              <a:t>security </a:t>
            </a:r>
          </a:p>
          <a:p>
            <a:pPr algn="ctr" defTabSz="896214">
              <a:defRPr/>
            </a:pPr>
            <a:r>
              <a:rPr lang="en-GB" sz="2000" kern="0" dirty="0">
                <a:solidFill>
                  <a:prstClr val="white"/>
                </a:solidFill>
                <a:latin typeface="Segoe UI Semibold" panose="020B0702040204020203" pitchFamily="34" charset="0"/>
                <a:cs typeface="Segoe UI Semibold" panose="020B0702040204020203" pitchFamily="34" charset="0"/>
              </a:rPr>
              <a:t>assessment</a:t>
            </a:r>
          </a:p>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D55F47E7-8D39-45FC-9B41-87474BE940D9}"/>
              </a:ext>
            </a:extLst>
          </p:cNvPr>
          <p:cNvSpPr txBox="1">
            <a:spLocks noChangeAspect="1"/>
          </p:cNvSpPr>
          <p:nvPr/>
        </p:nvSpPr>
        <p:spPr>
          <a:xfrm>
            <a:off x="5911557" y="458194"/>
            <a:ext cx="2011680" cy="2011680"/>
          </a:xfrm>
          <a:prstGeom prst="ellipse">
            <a:avLst/>
          </a:prstGeom>
          <a:solidFill>
            <a:srgbClr val="002060"/>
          </a:solidFill>
          <a:ln w="19050">
            <a:solidFill>
              <a:schemeClr val="bg1"/>
            </a:solidFill>
          </a:ln>
        </p:spPr>
        <p:txBody>
          <a:bodyPr wrap="none" lIns="0" tIns="0" rIns="0" bIns="0" rtlCol="0" anchor="ctr" anchorCtr="0">
            <a:noAutofit/>
          </a:bodyPr>
          <a:lstStyle/>
          <a:p>
            <a:pPr algn="ctr" defTabSz="896214">
              <a:defRPr/>
            </a:pPr>
            <a:endParaRPr lang="en-GB" sz="2000" kern="0" dirty="0">
              <a:solidFill>
                <a:prstClr val="white"/>
              </a:solidFill>
              <a:latin typeface="Segoe UI Semibold" panose="020B0702040204020203" pitchFamily="34" charset="0"/>
              <a:cs typeface="Segoe UI Semibold" panose="020B0702040204020203" pitchFamily="34" charset="0"/>
            </a:endParaRPr>
          </a:p>
          <a:p>
            <a:pPr algn="ctr" defTabSz="896214">
              <a:defRPr/>
            </a:pPr>
            <a:r>
              <a:rPr lang="en-GB" sz="2000" kern="0" dirty="0">
                <a:solidFill>
                  <a:prstClr val="white"/>
                </a:solidFill>
                <a:latin typeface="Segoe UI Semibold" panose="020B0702040204020203" pitchFamily="34" charset="0"/>
                <a:cs typeface="Segoe UI Semibold" panose="020B0702040204020203" pitchFamily="34" charset="0"/>
              </a:rPr>
              <a:t>Security </a:t>
            </a:r>
          </a:p>
          <a:p>
            <a:pPr algn="ctr" defTabSz="896214">
              <a:defRPr/>
            </a:pPr>
            <a:r>
              <a:rPr lang="en-GB" sz="2000" kern="0" dirty="0">
                <a:solidFill>
                  <a:prstClr val="white"/>
                </a:solidFill>
                <a:latin typeface="Segoe UI Semibold" panose="020B0702040204020203" pitchFamily="34" charset="0"/>
                <a:cs typeface="Segoe UI Semibold" panose="020B0702040204020203" pitchFamily="34" charset="0"/>
              </a:rPr>
              <a:t>Development </a:t>
            </a:r>
          </a:p>
          <a:p>
            <a:pPr algn="ctr" defTabSz="896214">
              <a:defRPr/>
            </a:pPr>
            <a:r>
              <a:rPr lang="en-GB" sz="2000" kern="0" dirty="0">
                <a:solidFill>
                  <a:prstClr val="white"/>
                </a:solidFill>
                <a:latin typeface="Segoe UI Semibold" panose="020B0702040204020203" pitchFamily="34" charset="0"/>
                <a:cs typeface="Segoe UI Semibold" panose="020B0702040204020203" pitchFamily="34" charset="0"/>
              </a:rPr>
              <a:t>Lifecycle</a:t>
            </a:r>
          </a:p>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8" name="Title 37"/>
          <p:cNvSpPr>
            <a:spLocks noGrp="1"/>
          </p:cNvSpPr>
          <p:nvPr>
            <p:ph type="title" idx="4294967295"/>
          </p:nvPr>
        </p:nvSpPr>
        <p:spPr>
          <a:xfrm>
            <a:off x="443450" y="2499691"/>
            <a:ext cx="4902199"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000" b="0" i="0" u="none" strike="noStrike" kern="0" cap="none" spc="0" normalizeH="0" baseline="0" noProof="0" dirty="0">
                <a:ln>
                  <a:noFill/>
                </a:ln>
                <a:solidFill>
                  <a:prstClr val="white"/>
                </a:solidFill>
                <a:effectLst/>
                <a:uLnTx/>
                <a:uFillTx/>
                <a:latin typeface="Segoe UI Light"/>
                <a:ea typeface="+mn-ea"/>
                <a:cs typeface="+mn-cs"/>
              </a:rPr>
              <a:t>Application Security</a:t>
            </a:r>
            <a:endParaRPr kumimoji="0" lang="en-US" sz="3000" b="0" i="0" u="none" strike="noStrike" kern="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200214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Security Development Lifecycle</a:t>
            </a:r>
            <a:br>
              <a:rPr lang="en-US" dirty="0"/>
            </a:br>
            <a:endParaRPr lang="en-US" dirty="0"/>
          </a:p>
        </p:txBody>
      </p:sp>
      <p:sp>
        <p:nvSpPr>
          <p:cNvPr id="6" name="Text Placeholder 5"/>
          <p:cNvSpPr>
            <a:spLocks noGrp="1"/>
          </p:cNvSpPr>
          <p:nvPr>
            <p:ph type="body" sz="quarter" idx="10"/>
          </p:nvPr>
        </p:nvSpPr>
        <p:spPr>
          <a:xfrm>
            <a:off x="471466" y="1108733"/>
            <a:ext cx="11423354" cy="2326791"/>
          </a:xfrm>
        </p:spPr>
        <p:txBody>
          <a:bodyPr/>
          <a:lstStyle/>
          <a:p>
            <a:r>
              <a:rPr lang="en-US" dirty="0">
                <a:solidFill>
                  <a:schemeClr val="tx1"/>
                </a:solidFill>
              </a:rPr>
              <a:t>Can be used during the application </a:t>
            </a:r>
            <a:r>
              <a:rPr lang="en-US" dirty="0">
                <a:solidFill>
                  <a:srgbClr val="0078D4"/>
                </a:solidFill>
              </a:rPr>
              <a:t>design stage </a:t>
            </a:r>
            <a:r>
              <a:rPr lang="en-US" dirty="0">
                <a:solidFill>
                  <a:schemeClr val="tx1"/>
                </a:solidFill>
              </a:rPr>
              <a:t>to ensure security concerns are incorporated in the software development lifecycle. </a:t>
            </a:r>
          </a:p>
          <a:p>
            <a:r>
              <a:rPr lang="en-US" dirty="0">
                <a:solidFill>
                  <a:schemeClr val="tx1"/>
                </a:solidFill>
              </a:rPr>
              <a:t>Security and compliance issues are far easier to address when designing an application and can mitigate many common errors that can lead to security flaws in the final product.</a:t>
            </a:r>
          </a:p>
        </p:txBody>
      </p:sp>
      <p:pic>
        <p:nvPicPr>
          <p:cNvPr id="2" name="Picture 1">
            <a:extLst>
              <a:ext uri="{FF2B5EF4-FFF2-40B4-BE49-F238E27FC236}">
                <a16:creationId xmlns:a16="http://schemas.microsoft.com/office/drawing/2014/main" id="{5CB6BB26-CA65-4AA7-B1A8-824F5EC921EB}"/>
              </a:ext>
            </a:extLst>
          </p:cNvPr>
          <p:cNvPicPr>
            <a:picLocks noChangeAspect="1"/>
          </p:cNvPicPr>
          <p:nvPr/>
        </p:nvPicPr>
        <p:blipFill>
          <a:blip r:embed="rId3"/>
          <a:stretch>
            <a:fillRect/>
          </a:stretch>
        </p:blipFill>
        <p:spPr>
          <a:xfrm>
            <a:off x="1557847" y="4044918"/>
            <a:ext cx="8251077" cy="1871146"/>
          </a:xfrm>
          <a:prstGeom prst="rect">
            <a:avLst/>
          </a:prstGeom>
        </p:spPr>
      </p:pic>
    </p:spTree>
    <p:extLst>
      <p:ext uri="{BB962C8B-B14F-4D97-AF65-F5344CB8AC3E}">
        <p14:creationId xmlns:p14="http://schemas.microsoft.com/office/powerpoint/2010/main" val="152315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Operational security assessment</a:t>
            </a:r>
            <a:br>
              <a:rPr lang="en-US" dirty="0"/>
            </a:br>
            <a:endParaRPr lang="en-US" dirty="0"/>
          </a:p>
        </p:txBody>
      </p:sp>
      <p:sp>
        <p:nvSpPr>
          <p:cNvPr id="6" name="Text Placeholder 5"/>
          <p:cNvSpPr>
            <a:spLocks noGrp="1"/>
          </p:cNvSpPr>
          <p:nvPr>
            <p:ph type="body" sz="quarter" idx="10"/>
          </p:nvPr>
        </p:nvSpPr>
        <p:spPr>
          <a:xfrm>
            <a:off x="471466" y="1108733"/>
            <a:ext cx="11423354" cy="2757678"/>
          </a:xfrm>
        </p:spPr>
        <p:txBody>
          <a:bodyPr/>
          <a:lstStyle/>
          <a:p>
            <a:r>
              <a:rPr lang="en-US" dirty="0">
                <a:solidFill>
                  <a:schemeClr val="tx1"/>
                </a:solidFill>
              </a:rPr>
              <a:t>Security </a:t>
            </a:r>
            <a:r>
              <a:rPr lang="en-US" dirty="0">
                <a:solidFill>
                  <a:srgbClr val="0078D4"/>
                </a:solidFill>
              </a:rPr>
              <a:t>vulnerability scanning </a:t>
            </a:r>
            <a:r>
              <a:rPr lang="en-US" dirty="0">
                <a:solidFill>
                  <a:schemeClr val="tx1"/>
                </a:solidFill>
              </a:rPr>
              <a:t>software services are available to help automate this process.</a:t>
            </a:r>
          </a:p>
          <a:p>
            <a:r>
              <a:rPr lang="en-US" b="1" u="sng" dirty="0">
                <a:solidFill>
                  <a:schemeClr val="tx1"/>
                </a:solidFill>
              </a:rPr>
              <a:t>Azure Security Center </a:t>
            </a:r>
            <a:r>
              <a:rPr lang="en-US" dirty="0">
                <a:solidFill>
                  <a:schemeClr val="tx1"/>
                </a:solidFill>
              </a:rPr>
              <a:t>is a free service, that is tightly integrated with other   services, such as Application Gateway and Web Application Firewall. </a:t>
            </a:r>
          </a:p>
          <a:p>
            <a:r>
              <a:rPr lang="en-US" dirty="0">
                <a:solidFill>
                  <a:schemeClr val="tx1"/>
                </a:solidFill>
              </a:rPr>
              <a:t>By analyzing logs from these services, ASC can report on known vulnerabilities in real time.</a:t>
            </a:r>
          </a:p>
        </p:txBody>
      </p:sp>
    </p:spTree>
    <p:extLst>
      <p:ext uri="{BB962C8B-B14F-4D97-AF65-F5344CB8AC3E}">
        <p14:creationId xmlns:p14="http://schemas.microsoft.com/office/powerpoint/2010/main" val="381878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Data protection</a:t>
            </a:r>
            <a:br>
              <a:rPr lang="en-US" dirty="0"/>
            </a:br>
            <a:endParaRPr lang="en-US" dirty="0"/>
          </a:p>
        </p:txBody>
      </p:sp>
      <p:sp>
        <p:nvSpPr>
          <p:cNvPr id="6" name="Text Placeholder 5"/>
          <p:cNvSpPr>
            <a:spLocks noGrp="1"/>
          </p:cNvSpPr>
          <p:nvPr>
            <p:ph type="body" sz="quarter" idx="10"/>
          </p:nvPr>
        </p:nvSpPr>
        <p:spPr>
          <a:xfrm>
            <a:off x="471466" y="1108733"/>
            <a:ext cx="11423354" cy="4235006"/>
          </a:xfrm>
        </p:spPr>
        <p:txBody>
          <a:bodyPr/>
          <a:lstStyle/>
          <a:p>
            <a:r>
              <a:rPr lang="en-US" dirty="0">
                <a:solidFill>
                  <a:schemeClr val="tx1"/>
                </a:solidFill>
              </a:rPr>
              <a:t>Secure storage and transport of data between an application and its data storage layer is paramount.</a:t>
            </a:r>
          </a:p>
          <a:p>
            <a:r>
              <a:rPr lang="en-US" dirty="0">
                <a:solidFill>
                  <a:schemeClr val="tx1"/>
                </a:solidFill>
              </a:rPr>
              <a:t>Organizations can modify their applications to encrypt all data at rest and in transit. </a:t>
            </a:r>
          </a:p>
          <a:p>
            <a:pPr lvl="1"/>
            <a:r>
              <a:rPr lang="en-US" dirty="0">
                <a:solidFill>
                  <a:schemeClr val="tx1"/>
                </a:solidFill>
              </a:rPr>
              <a:t>Encrypt data exchanged between the web application and back-end SQL databases. </a:t>
            </a:r>
          </a:p>
          <a:p>
            <a:pPr lvl="1"/>
            <a:r>
              <a:rPr lang="en-US" dirty="0">
                <a:solidFill>
                  <a:schemeClr val="tx1"/>
                </a:solidFill>
              </a:rPr>
              <a:t>Data is also encrypted at rest in SQL Server using </a:t>
            </a:r>
            <a:r>
              <a:rPr lang="en-US" dirty="0">
                <a:solidFill>
                  <a:srgbClr val="0078D4"/>
                </a:solidFill>
              </a:rPr>
              <a:t>TDE</a:t>
            </a:r>
            <a:r>
              <a:rPr lang="en-US" dirty="0">
                <a:solidFill>
                  <a:schemeClr val="tx1"/>
                </a:solidFill>
              </a:rPr>
              <a:t>, ensuring that even if the environment is compromised, data is effectively useless to anyone without the correct decryption keys.</a:t>
            </a:r>
          </a:p>
          <a:p>
            <a:r>
              <a:rPr lang="en-US" dirty="0">
                <a:solidFill>
                  <a:schemeClr val="tx1"/>
                </a:solidFill>
              </a:rPr>
              <a:t>To encrypt data stored in blob storage, client-side encryption can be used to encrypt the data in memory before it's written to the storage service. </a:t>
            </a:r>
          </a:p>
        </p:txBody>
      </p:sp>
    </p:spTree>
    <p:extLst>
      <p:ext uri="{BB962C8B-B14F-4D97-AF65-F5344CB8AC3E}">
        <p14:creationId xmlns:p14="http://schemas.microsoft.com/office/powerpoint/2010/main" val="296534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Common Principles</a:t>
            </a:r>
            <a:br>
              <a:rPr lang="en-US" dirty="0"/>
            </a:br>
            <a:endParaRPr lang="en-US" dirty="0"/>
          </a:p>
        </p:txBody>
      </p:sp>
      <p:sp>
        <p:nvSpPr>
          <p:cNvPr id="6" name="Text Placeholder 5"/>
          <p:cNvSpPr>
            <a:spLocks noGrp="1"/>
          </p:cNvSpPr>
          <p:nvPr>
            <p:ph type="body" sz="quarter" idx="10"/>
          </p:nvPr>
        </p:nvSpPr>
        <p:spPr>
          <a:xfrm>
            <a:off x="471466" y="1108734"/>
            <a:ext cx="11423354" cy="3311676"/>
          </a:xfrm>
        </p:spPr>
        <p:txBody>
          <a:bodyPr/>
          <a:lstStyle/>
          <a:p>
            <a:r>
              <a:rPr lang="en-US" dirty="0"/>
              <a:t>Confidentiality - </a:t>
            </a:r>
            <a:r>
              <a:rPr lang="en-US" dirty="0">
                <a:solidFill>
                  <a:srgbClr val="0078D4"/>
                </a:solidFill>
              </a:rPr>
              <a:t>Principle of least privilege</a:t>
            </a:r>
            <a:r>
              <a:rPr lang="en-US" dirty="0"/>
              <a:t>. </a:t>
            </a:r>
          </a:p>
          <a:p>
            <a:pPr lvl="1"/>
            <a:r>
              <a:rPr lang="en-US" dirty="0"/>
              <a:t>Restricts access to information only to individuals explicitly granted access. </a:t>
            </a:r>
          </a:p>
          <a:p>
            <a:pPr lvl="1"/>
            <a:r>
              <a:rPr lang="en-US" dirty="0"/>
              <a:t>This information includes protection of user passwords, remote access certificates, and email content.</a:t>
            </a:r>
          </a:p>
          <a:p>
            <a:r>
              <a:rPr lang="en-US" dirty="0"/>
              <a:t>Integrity - The </a:t>
            </a:r>
            <a:r>
              <a:rPr lang="en-US" dirty="0">
                <a:solidFill>
                  <a:srgbClr val="0078D4"/>
                </a:solidFill>
              </a:rPr>
              <a:t>prevention of unauthorized changes </a:t>
            </a:r>
            <a:r>
              <a:rPr lang="en-US" dirty="0"/>
              <a:t>to information at rest or in transit. </a:t>
            </a:r>
          </a:p>
          <a:p>
            <a:r>
              <a:rPr lang="en-US" dirty="0"/>
              <a:t>Availability - Ensure services are available to authorized users. </a:t>
            </a:r>
          </a:p>
          <a:p>
            <a:pPr lvl="1"/>
            <a:r>
              <a:rPr lang="en-US" dirty="0"/>
              <a:t>Denial of service attacks are a prevalent cause of loss of availability to users</a:t>
            </a:r>
          </a:p>
        </p:txBody>
      </p:sp>
    </p:spTree>
    <p:extLst>
      <p:ext uri="{BB962C8B-B14F-4D97-AF65-F5344CB8AC3E}">
        <p14:creationId xmlns:p14="http://schemas.microsoft.com/office/powerpoint/2010/main" val="80257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Secure key and secret storage</a:t>
            </a:r>
            <a:br>
              <a:rPr lang="en-US" dirty="0"/>
            </a:br>
            <a:endParaRPr lang="en-US" dirty="0"/>
          </a:p>
        </p:txBody>
      </p:sp>
      <p:sp>
        <p:nvSpPr>
          <p:cNvPr id="6" name="Text Placeholder 5"/>
          <p:cNvSpPr>
            <a:spLocks noGrp="1"/>
          </p:cNvSpPr>
          <p:nvPr>
            <p:ph type="body" sz="quarter" idx="10"/>
          </p:nvPr>
        </p:nvSpPr>
        <p:spPr>
          <a:xfrm>
            <a:off x="471466" y="1108733"/>
            <a:ext cx="11423354" cy="4567404"/>
          </a:xfrm>
        </p:spPr>
        <p:txBody>
          <a:bodyPr/>
          <a:lstStyle/>
          <a:p>
            <a:r>
              <a:rPr lang="en-US" dirty="0">
                <a:solidFill>
                  <a:schemeClr val="tx1"/>
                </a:solidFill>
              </a:rPr>
              <a:t>Encryption keys and </a:t>
            </a:r>
            <a:r>
              <a:rPr lang="en-US" b="1" dirty="0">
                <a:solidFill>
                  <a:srgbClr val="0078D4"/>
                </a:solidFill>
              </a:rPr>
              <a:t>application secrets </a:t>
            </a:r>
            <a:r>
              <a:rPr lang="en-US" b="1" dirty="0">
                <a:solidFill>
                  <a:schemeClr val="tx1"/>
                </a:solidFill>
              </a:rPr>
              <a:t>should never be stored in the application code of configuration files</a:t>
            </a:r>
            <a:r>
              <a:rPr lang="en-US" dirty="0">
                <a:solidFill>
                  <a:schemeClr val="tx1"/>
                </a:solidFill>
              </a:rPr>
              <a:t>. </a:t>
            </a:r>
          </a:p>
          <a:p>
            <a:r>
              <a:rPr lang="en-US" dirty="0">
                <a:solidFill>
                  <a:schemeClr val="tx1"/>
                </a:solidFill>
              </a:rPr>
              <a:t>Instead, a secure store such as Azure Key Vault should be used.</a:t>
            </a:r>
          </a:p>
          <a:p>
            <a:r>
              <a:rPr lang="en-US" b="1" dirty="0">
                <a:solidFill>
                  <a:schemeClr val="tx1"/>
                </a:solidFill>
              </a:rPr>
              <a:t>Access to this sensitive data can then be limited to application identities through </a:t>
            </a:r>
            <a:r>
              <a:rPr lang="en-US" b="1" dirty="0">
                <a:solidFill>
                  <a:srgbClr val="0078D4"/>
                </a:solidFill>
              </a:rPr>
              <a:t>Managed Service Identities</a:t>
            </a:r>
            <a:r>
              <a:rPr lang="en-US" dirty="0">
                <a:solidFill>
                  <a:schemeClr val="tx1"/>
                </a:solidFill>
              </a:rPr>
              <a:t>, and keys can be rotated on a regular basis to limit exposure in the case of encryption key leakage.</a:t>
            </a:r>
          </a:p>
          <a:p>
            <a:r>
              <a:rPr lang="en-US" dirty="0">
                <a:solidFill>
                  <a:schemeClr val="tx1"/>
                </a:solidFill>
              </a:rPr>
              <a:t>Customers can also choose to use their own encryption keys generated by on-premises Hardware Security Modules (HSM) and even mandate that Azure Key Vault instances are implemented in single-tenant, discrete HSMs.</a:t>
            </a:r>
          </a:p>
        </p:txBody>
      </p:sp>
    </p:spTree>
    <p:extLst>
      <p:ext uri="{BB962C8B-B14F-4D97-AF65-F5344CB8AC3E}">
        <p14:creationId xmlns:p14="http://schemas.microsoft.com/office/powerpoint/2010/main" val="256569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is is a lab title slide. At the top of this slide is the lab title. underneath the title, is a picture of an individual working at a desk with three monitors.">
            <a:extLst>
              <a:ext uri="{FF2B5EF4-FFF2-40B4-BE49-F238E27FC236}">
                <a16:creationId xmlns:a16="http://schemas.microsoft.com/office/drawing/2014/main" id="{AEBD4895-FE0C-4436-B5C2-74F80471FE4E}"/>
              </a:ext>
            </a:extLst>
          </p:cNvPr>
          <p:cNvPicPr>
            <a:picLocks noChangeAspect="1"/>
          </p:cNvPicPr>
          <p:nvPr/>
        </p:nvPicPr>
        <p:blipFill>
          <a:blip r:embed="rId2"/>
          <a:stretch>
            <a:fillRect/>
          </a:stretch>
        </p:blipFill>
        <p:spPr>
          <a:xfrm>
            <a:off x="0" y="1112521"/>
            <a:ext cx="12192000" cy="5745479"/>
          </a:xfrm>
          <a:prstGeom prst="rect">
            <a:avLst/>
          </a:prstGeom>
        </p:spPr>
      </p:pic>
      <p:sp>
        <p:nvSpPr>
          <p:cNvPr id="2" name="Title 1">
            <a:extLst>
              <a:ext uri="{FF2B5EF4-FFF2-40B4-BE49-F238E27FC236}">
                <a16:creationId xmlns:a16="http://schemas.microsoft.com/office/drawing/2014/main" id="{2A50FBBC-D975-4E6A-A333-78C83C8C25A0}"/>
              </a:ext>
            </a:extLst>
          </p:cNvPr>
          <p:cNvSpPr>
            <a:spLocks noGrp="1"/>
          </p:cNvSpPr>
          <p:nvPr>
            <p:ph type="title"/>
          </p:nvPr>
        </p:nvSpPr>
        <p:spPr>
          <a:xfrm>
            <a:off x="199643" y="258537"/>
            <a:ext cx="11780744" cy="1107996"/>
          </a:xfrm>
        </p:spPr>
        <p:txBody>
          <a:bodyPr/>
          <a:lstStyle/>
          <a:p>
            <a:r>
              <a:rPr lang="en-US" dirty="0"/>
              <a:t>Lab: Azure Data Platform Security Design Considerations</a:t>
            </a:r>
          </a:p>
        </p:txBody>
      </p:sp>
    </p:spTree>
    <p:extLst>
      <p:ext uri="{BB962C8B-B14F-4D97-AF65-F5344CB8AC3E}">
        <p14:creationId xmlns:p14="http://schemas.microsoft.com/office/powerpoint/2010/main" val="356927356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B2394A3B-DE3F-43A7-85D6-5FF168AA6FE1}"/>
              </a:ext>
            </a:extLst>
          </p:cNvPr>
          <p:cNvSpPr txBox="1">
            <a:spLocks/>
          </p:cNvSpPr>
          <p:nvPr/>
        </p:nvSpPr>
        <p:spPr>
          <a:xfrm>
            <a:off x="471466" y="4531163"/>
            <a:ext cx="11018520" cy="15573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After completing this lab, you will be able to:</a:t>
            </a:r>
          </a:p>
          <a:p>
            <a:pPr marL="0" indent="0">
              <a:buNone/>
            </a:pPr>
            <a:endParaRPr lang="en-US" sz="2200" dirty="0"/>
          </a:p>
          <a:p>
            <a:pPr marL="228600" lvl="1" indent="0">
              <a:buNone/>
            </a:pPr>
            <a:r>
              <a:rPr lang="en-US" sz="2200" dirty="0"/>
              <a:t>1. Defense in Depth Security Approach</a:t>
            </a:r>
          </a:p>
          <a:p>
            <a:pPr marL="0" indent="0">
              <a:buNone/>
            </a:pPr>
            <a:r>
              <a:rPr lang="en-US" sz="2200" dirty="0"/>
              <a:t>   2. Identity Management</a:t>
            </a:r>
          </a:p>
        </p:txBody>
      </p:sp>
      <p:sp>
        <p:nvSpPr>
          <p:cNvPr id="4" name="Title 16">
            <a:extLst>
              <a:ext uri="{FF2B5EF4-FFF2-40B4-BE49-F238E27FC236}">
                <a16:creationId xmlns:a16="http://schemas.microsoft.com/office/drawing/2014/main" id="{2ECE6768-4673-4739-A340-5A273E3B88C8}"/>
              </a:ext>
            </a:extLst>
          </p:cNvPr>
          <p:cNvSpPr txBox="1">
            <a:spLocks/>
          </p:cNvSpPr>
          <p:nvPr/>
        </p:nvSpPr>
        <p:spPr>
          <a:xfrm>
            <a:off x="471466" y="382107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dirty="0"/>
              <a:t>Lab objectives</a:t>
            </a:r>
          </a:p>
        </p:txBody>
      </p:sp>
      <p:sp>
        <p:nvSpPr>
          <p:cNvPr id="6" name="Text Placeholder 5"/>
          <p:cNvSpPr>
            <a:spLocks noGrp="1"/>
          </p:cNvSpPr>
          <p:nvPr>
            <p:ph type="body" sz="quarter" idx="10"/>
          </p:nvPr>
        </p:nvSpPr>
        <p:spPr>
          <a:xfrm>
            <a:off x="471466" y="1108734"/>
            <a:ext cx="11018520" cy="2437590"/>
          </a:xfrm>
        </p:spPr>
        <p:txBody>
          <a:bodyPr/>
          <a:lstStyle/>
          <a:p>
            <a:pPr marL="0" indent="0">
              <a:buNone/>
            </a:pPr>
            <a:r>
              <a:rPr lang="en-US" sz="2200" dirty="0"/>
              <a:t>The students will explore the range of security options that are available to provide a </a:t>
            </a:r>
            <a:r>
              <a:rPr lang="en-US" sz="2200" dirty="0" err="1"/>
              <a:t>defence</a:t>
            </a:r>
            <a:r>
              <a:rPr lang="en-US" sz="2200" dirty="0"/>
              <a:t> in depth approach to securing the AdventureWorks environment. This will include investigating the available network protection options that are available, as well as the authentication mechanisms that are support by each service. The students will also understand the encryption options that are available and demonstrate an understanding of network level and application level protection.</a:t>
            </a:r>
          </a:p>
          <a:p>
            <a:pPr marL="0" indent="0">
              <a:buNone/>
            </a:pPr>
            <a:endParaRPr lang="en-US" sz="2200" dirty="0"/>
          </a:p>
        </p:txBody>
      </p:sp>
      <p:sp>
        <p:nvSpPr>
          <p:cNvPr id="17" name="Title 16"/>
          <p:cNvSpPr>
            <a:spLocks noGrp="1"/>
          </p:cNvSpPr>
          <p:nvPr>
            <p:ph type="title"/>
          </p:nvPr>
        </p:nvSpPr>
        <p:spPr>
          <a:xfrm>
            <a:off x="471466" y="369518"/>
            <a:ext cx="11018520" cy="553998"/>
          </a:xfrm>
        </p:spPr>
        <p:txBody>
          <a:bodyPr/>
          <a:lstStyle/>
          <a:p>
            <a:r>
              <a:rPr lang="en-US" dirty="0"/>
              <a:t>Lab overview</a:t>
            </a:r>
          </a:p>
        </p:txBody>
      </p:sp>
    </p:spTree>
    <p:extLst>
      <p:ext uri="{BB962C8B-B14F-4D97-AF65-F5344CB8AC3E}">
        <p14:creationId xmlns:p14="http://schemas.microsoft.com/office/powerpoint/2010/main" val="323663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scenario</a:t>
            </a:r>
          </a:p>
        </p:txBody>
      </p:sp>
      <p:sp>
        <p:nvSpPr>
          <p:cNvPr id="6" name="Text Placeholder 5"/>
          <p:cNvSpPr>
            <a:spLocks noGrp="1"/>
          </p:cNvSpPr>
          <p:nvPr>
            <p:ph type="body" sz="quarter" idx="10"/>
          </p:nvPr>
        </p:nvSpPr>
        <p:spPr>
          <a:xfrm>
            <a:off x="471466" y="1108734"/>
            <a:ext cx="11018520" cy="5539978"/>
          </a:xfrm>
        </p:spPr>
        <p:txBody>
          <a:bodyPr/>
          <a:lstStyle/>
          <a:p>
            <a:pPr marL="0" indent="0">
              <a:buNone/>
            </a:pPr>
            <a:r>
              <a:rPr lang="en-US" sz="2000" dirty="0"/>
              <a:t>You have recently been hired as a senior data engineer at AdventureWorks and are working with a consultant and architects to design a security approach for cloud data platform solution that meets the organizations technical and business requirements.</a:t>
            </a:r>
          </a:p>
          <a:p>
            <a:pPr marL="0" indent="0">
              <a:buNone/>
            </a:pPr>
            <a:br>
              <a:rPr lang="en-US" sz="2000" dirty="0"/>
            </a:br>
            <a:r>
              <a:rPr lang="en-US" sz="2000" dirty="0"/>
              <a:t>Working in a group, you will be performing a security assessment of the architectures that have been defined so that there is a defense in depth approach to securing the environment. Firstly, you will create a document to show the aspects of the architecture that require securing. You will then specify the identity management approach that is required. </a:t>
            </a:r>
          </a:p>
          <a:p>
            <a:pPr marL="0" indent="0">
              <a:buNone/>
            </a:pPr>
            <a:br>
              <a:rPr lang="en-US" sz="2000" dirty="0"/>
            </a:br>
            <a:r>
              <a:rPr lang="en-US" sz="2000" dirty="0"/>
              <a:t>It is important that you should be able to justify your choices as a team, and you are encouraged to use references from Microsoft such as Microsoft documentation, or blogs from Microsoft to provide evidence that supports your choices.</a:t>
            </a:r>
          </a:p>
          <a:p>
            <a:pPr marL="0" indent="0">
              <a:buNone/>
            </a:pPr>
            <a:br>
              <a:rPr lang="en-US" sz="2000" dirty="0"/>
            </a:br>
            <a:r>
              <a:rPr lang="en-US" sz="2000" dirty="0"/>
              <a:t>At the end of this lab, you will have defined:</a:t>
            </a:r>
          </a:p>
          <a:p>
            <a:pPr marL="228600" lvl="1" indent="0">
              <a:buNone/>
            </a:pPr>
            <a:br>
              <a:rPr lang="en-US" dirty="0">
                <a:latin typeface="Segoe UI Semilight" panose="020B0402040204020203" pitchFamily="34" charset="0"/>
                <a:cs typeface="Segoe UI Semilight" panose="020B0402040204020203" pitchFamily="34" charset="0"/>
              </a:rPr>
            </a:br>
            <a:r>
              <a:rPr lang="en-US" dirty="0"/>
              <a:t>1. Defense in Depth Security Approach</a:t>
            </a:r>
          </a:p>
          <a:p>
            <a:pPr marL="0" indent="0">
              <a:buNone/>
            </a:pPr>
            <a:r>
              <a:rPr lang="en-US" sz="2000" dirty="0"/>
              <a:t>   2. Identity Management</a:t>
            </a:r>
          </a:p>
        </p:txBody>
      </p:sp>
    </p:spTree>
    <p:extLst>
      <p:ext uri="{BB962C8B-B14F-4D97-AF65-F5344CB8AC3E}">
        <p14:creationId xmlns:p14="http://schemas.microsoft.com/office/powerpoint/2010/main" val="382991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6" name="Text Placeholder 5"/>
          <p:cNvSpPr>
            <a:spLocks noGrp="1"/>
          </p:cNvSpPr>
          <p:nvPr>
            <p:ph type="body" sz="quarter" idx="10"/>
          </p:nvPr>
        </p:nvSpPr>
        <p:spPr>
          <a:xfrm>
            <a:off x="471466" y="1108734"/>
            <a:ext cx="11018520" cy="3274743"/>
          </a:xfrm>
        </p:spPr>
        <p:txBody>
          <a:bodyPr/>
          <a:lstStyle/>
          <a:p>
            <a:pPr lvl="0"/>
            <a:r>
              <a:rPr lang="en-US" dirty="0"/>
              <a:t>Exercise 1 – </a:t>
            </a:r>
            <a:r>
              <a:rPr lang="en-GB" dirty="0"/>
              <a:t>Explore the answers given by each group. What was the common ground? What were the differences? </a:t>
            </a:r>
            <a:br>
              <a:rPr lang="en-GB" dirty="0"/>
            </a:br>
            <a:endParaRPr lang="en-GB" dirty="0"/>
          </a:p>
          <a:p>
            <a:pPr lvl="0"/>
            <a:r>
              <a:rPr lang="en-US" dirty="0"/>
              <a:t>Exercise 2 – Who should be involved in the design process for authentication?</a:t>
            </a:r>
          </a:p>
          <a:p>
            <a:pPr lvl="0"/>
            <a:endParaRPr lang="en-US" dirty="0"/>
          </a:p>
          <a:p>
            <a:pPr lvl="0"/>
            <a:r>
              <a:rPr lang="en-US" dirty="0"/>
              <a:t>Are there other security areas that should be considered in depth?</a:t>
            </a:r>
          </a:p>
        </p:txBody>
      </p:sp>
    </p:spTree>
    <p:extLst>
      <p:ext uri="{BB962C8B-B14F-4D97-AF65-F5344CB8AC3E}">
        <p14:creationId xmlns:p14="http://schemas.microsoft.com/office/powerpoint/2010/main" val="179505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sp>
        <p:nvSpPr>
          <p:cNvPr id="2" name="Rectangle 1">
            <a:extLst>
              <a:ext uri="{FF2B5EF4-FFF2-40B4-BE49-F238E27FC236}">
                <a16:creationId xmlns:a16="http://schemas.microsoft.com/office/drawing/2014/main" id="{D6616326-5A6A-45EA-917F-1D326B00619F}"/>
              </a:ext>
            </a:extLst>
          </p:cNvPr>
          <p:cNvSpPr/>
          <p:nvPr/>
        </p:nvSpPr>
        <p:spPr>
          <a:xfrm>
            <a:off x="471466" y="923516"/>
            <a:ext cx="5193666" cy="373692"/>
          </a:xfrm>
          <a:prstGeom prst="rect">
            <a:avLst/>
          </a:prstGeom>
        </p:spPr>
        <p:txBody>
          <a:bodyPr wrap="square">
            <a:spAutoFit/>
          </a:bodyPr>
          <a:lstStyle/>
          <a:p>
            <a:pPr>
              <a:lnSpc>
                <a:spcPct val="107000"/>
              </a:lnSpc>
              <a:spcAft>
                <a:spcPts val="800"/>
              </a:spcAft>
            </a:pPr>
            <a:r>
              <a:rPr lang="en-GB" sz="1800" b="1" dirty="0">
                <a:latin typeface="Segoe UI" panose="020B0502040204020203" pitchFamily="34" charset="0"/>
                <a:ea typeface="Calibri" panose="020F0502020204030204" pitchFamily="34" charset="0"/>
                <a:cs typeface="Times New Roman" panose="02020603050405020304" pitchFamily="18" charset="0"/>
              </a:rPr>
              <a:t>Exercise 1 - Task 1: Defence in depth approach</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52B5F8A9-DBD6-4205-A9E6-2B9501FAF9B9}"/>
              </a:ext>
            </a:extLst>
          </p:cNvPr>
          <p:cNvGraphicFramePr>
            <a:graphicFrameLocks noGrp="1"/>
          </p:cNvGraphicFramePr>
          <p:nvPr>
            <p:extLst>
              <p:ext uri="{D42A27DB-BD31-4B8C-83A1-F6EECF244321}">
                <p14:modId xmlns:p14="http://schemas.microsoft.com/office/powerpoint/2010/main" val="3984217387"/>
              </p:ext>
            </p:extLst>
          </p:nvPr>
        </p:nvGraphicFramePr>
        <p:xfrm>
          <a:off x="471466" y="1297208"/>
          <a:ext cx="11430180" cy="5293431"/>
        </p:xfrm>
        <a:graphic>
          <a:graphicData uri="http://schemas.openxmlformats.org/drawingml/2006/table">
            <a:tbl>
              <a:tblPr firstRow="1" firstCol="1" bandRow="1">
                <a:tableStyleId>{5C22544A-7EE6-4342-B048-85BDC9FD1C3A}</a:tableStyleId>
              </a:tblPr>
              <a:tblGrid>
                <a:gridCol w="8929079">
                  <a:extLst>
                    <a:ext uri="{9D8B030D-6E8A-4147-A177-3AD203B41FA5}">
                      <a16:colId xmlns:a16="http://schemas.microsoft.com/office/drawing/2014/main" val="607008801"/>
                    </a:ext>
                  </a:extLst>
                </a:gridCol>
                <a:gridCol w="2501101">
                  <a:extLst>
                    <a:ext uri="{9D8B030D-6E8A-4147-A177-3AD203B41FA5}">
                      <a16:colId xmlns:a16="http://schemas.microsoft.com/office/drawing/2014/main" val="2630336541"/>
                    </a:ext>
                  </a:extLst>
                </a:gridCol>
              </a:tblGrid>
              <a:tr h="507622">
                <a:tc>
                  <a:txBody>
                    <a:bodyPr/>
                    <a:lstStyle/>
                    <a:p>
                      <a:pPr>
                        <a:lnSpc>
                          <a:spcPct val="107000"/>
                        </a:lnSpc>
                        <a:spcAft>
                          <a:spcPts val="0"/>
                        </a:spcAft>
                      </a:pPr>
                      <a:r>
                        <a:rPr lang="en-GB" sz="1600">
                          <a:effectLst/>
                        </a:rPr>
                        <a:t>Requirement</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tc>
                  <a:txBody>
                    <a:bodyPr/>
                    <a:lstStyle/>
                    <a:p>
                      <a:pPr>
                        <a:lnSpc>
                          <a:spcPct val="107000"/>
                        </a:lnSpc>
                        <a:spcAft>
                          <a:spcPts val="0"/>
                        </a:spcAft>
                      </a:pPr>
                      <a:r>
                        <a:rPr lang="en-GB" sz="1600">
                          <a:effectLst/>
                        </a:rPr>
                        <a:t>Defence in Depth Category</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extLst>
                  <a:ext uri="{0D108BD9-81ED-4DB2-BD59-A6C34878D82A}">
                    <a16:rowId xmlns:a16="http://schemas.microsoft.com/office/drawing/2014/main" val="3203441145"/>
                  </a:ext>
                </a:extLst>
              </a:tr>
              <a:tr h="247221">
                <a:tc>
                  <a:txBody>
                    <a:bodyPr/>
                    <a:lstStyle/>
                    <a:p>
                      <a:pPr>
                        <a:lnSpc>
                          <a:spcPct val="107000"/>
                        </a:lnSpc>
                        <a:spcAft>
                          <a:spcPts val="0"/>
                        </a:spcAft>
                      </a:pPr>
                      <a:r>
                        <a:rPr lang="en-GB" sz="1600">
                          <a:effectLst/>
                        </a:rPr>
                        <a:t>Only internal access allowed to the Azure SQL Data Warehouse</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tc>
                  <a:txBody>
                    <a:bodyPr/>
                    <a:lstStyle/>
                    <a:p>
                      <a:pPr>
                        <a:lnSpc>
                          <a:spcPct val="107000"/>
                        </a:lnSpc>
                        <a:spcAft>
                          <a:spcPts val="0"/>
                        </a:spcAft>
                      </a:pPr>
                      <a:r>
                        <a:rPr lang="en-GB" sz="1600">
                          <a:effectLst/>
                        </a:rPr>
                        <a:t>Identity &amp; Access</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extLst>
                  <a:ext uri="{0D108BD9-81ED-4DB2-BD59-A6C34878D82A}">
                    <a16:rowId xmlns:a16="http://schemas.microsoft.com/office/drawing/2014/main" val="2542906838"/>
                  </a:ext>
                </a:extLst>
              </a:tr>
              <a:tr h="768023">
                <a:tc>
                  <a:txBody>
                    <a:bodyPr/>
                    <a:lstStyle/>
                    <a:p>
                      <a:pPr>
                        <a:lnSpc>
                          <a:spcPct val="107000"/>
                        </a:lnSpc>
                        <a:spcAft>
                          <a:spcPts val="0"/>
                        </a:spcAft>
                      </a:pPr>
                      <a:r>
                        <a:rPr lang="en-GB" sz="1600">
                          <a:effectLst/>
                        </a:rPr>
                        <a:t>The connected bicycle must have secure connections to 1</a:t>
                      </a:r>
                      <a:r>
                        <a:rPr lang="en-GB" sz="1600" baseline="30000">
                          <a:effectLst/>
                        </a:rPr>
                        <a:t>st</a:t>
                      </a:r>
                      <a:r>
                        <a:rPr lang="en-GB" sz="1600">
                          <a:effectLst/>
                        </a:rPr>
                        <a:t> and 3</a:t>
                      </a:r>
                      <a:r>
                        <a:rPr lang="en-GB" sz="1600" baseline="30000">
                          <a:effectLst/>
                        </a:rPr>
                        <a:t>rd</a:t>
                      </a:r>
                      <a:r>
                        <a:rPr lang="en-GB" sz="1600">
                          <a:effectLst/>
                        </a:rPr>
                        <a:t> party applications</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tc>
                  <a:txBody>
                    <a:bodyPr/>
                    <a:lstStyle/>
                    <a:p>
                      <a:pPr>
                        <a:lnSpc>
                          <a:spcPct val="107000"/>
                        </a:lnSpc>
                        <a:spcAft>
                          <a:spcPts val="0"/>
                        </a:spcAft>
                      </a:pPr>
                      <a:r>
                        <a:rPr lang="en-GB" sz="1600" dirty="0">
                          <a:effectLst/>
                        </a:rPr>
                        <a:t>Physical Security</a:t>
                      </a:r>
                      <a:endParaRPr lang="es-AR" sz="1600" dirty="0">
                        <a:effectLst/>
                      </a:endParaRPr>
                    </a:p>
                    <a:p>
                      <a:pPr>
                        <a:lnSpc>
                          <a:spcPct val="107000"/>
                        </a:lnSpc>
                        <a:spcAft>
                          <a:spcPts val="0"/>
                        </a:spcAft>
                      </a:pPr>
                      <a:r>
                        <a:rPr lang="en-GB" sz="1600" dirty="0">
                          <a:effectLst/>
                        </a:rPr>
                        <a:t>Network</a:t>
                      </a:r>
                      <a:endParaRPr lang="es-AR" sz="1600" dirty="0">
                        <a:effectLst/>
                      </a:endParaRPr>
                    </a:p>
                    <a:p>
                      <a:pPr>
                        <a:lnSpc>
                          <a:spcPct val="107000"/>
                        </a:lnSpc>
                        <a:spcAft>
                          <a:spcPts val="0"/>
                        </a:spcAft>
                      </a:pPr>
                      <a:r>
                        <a:rPr lang="en-GB" sz="1600" dirty="0">
                          <a:effectLst/>
                        </a:rPr>
                        <a:t>Access</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extLst>
                  <a:ext uri="{0D108BD9-81ED-4DB2-BD59-A6C34878D82A}">
                    <a16:rowId xmlns:a16="http://schemas.microsoft.com/office/drawing/2014/main" val="890707116"/>
                  </a:ext>
                </a:extLst>
              </a:tr>
              <a:tr h="247221">
                <a:tc gridSpan="2">
                  <a:txBody>
                    <a:bodyPr/>
                    <a:lstStyle/>
                    <a:p>
                      <a:pPr>
                        <a:lnSpc>
                          <a:spcPct val="107000"/>
                        </a:lnSpc>
                        <a:spcAft>
                          <a:spcPts val="0"/>
                        </a:spcAft>
                      </a:pPr>
                      <a:r>
                        <a:rPr lang="en-GB" sz="1600" dirty="0">
                          <a:effectLst/>
                        </a:rPr>
                        <a:t> </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tc hMerge="1">
                  <a:txBody>
                    <a:bodyPr/>
                    <a:lstStyle/>
                    <a:p>
                      <a:pPr>
                        <a:lnSpc>
                          <a:spcPct val="107000"/>
                        </a:lnSpc>
                        <a:spcAft>
                          <a:spcPts val="0"/>
                        </a:spcAft>
                      </a:pP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extLst>
                  <a:ext uri="{0D108BD9-81ED-4DB2-BD59-A6C34878D82A}">
                    <a16:rowId xmlns:a16="http://schemas.microsoft.com/office/drawing/2014/main" val="3447796792"/>
                  </a:ext>
                </a:extLst>
              </a:tr>
              <a:tr h="247221">
                <a:tc>
                  <a:txBody>
                    <a:bodyPr/>
                    <a:lstStyle/>
                    <a:p>
                      <a:pPr>
                        <a:lnSpc>
                          <a:spcPct val="107000"/>
                        </a:lnSpc>
                        <a:spcAft>
                          <a:spcPts val="0"/>
                        </a:spcAft>
                      </a:pPr>
                      <a:r>
                        <a:rPr lang="en-GB" sz="1600" dirty="0">
                          <a:effectLst/>
                        </a:rPr>
                        <a:t>Use Azure Active Directory integration in the first instance</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tc>
                  <a:txBody>
                    <a:bodyPr/>
                    <a:lstStyle/>
                    <a:p>
                      <a:pPr>
                        <a:lnSpc>
                          <a:spcPct val="107000"/>
                        </a:lnSpc>
                        <a:spcAft>
                          <a:spcPts val="0"/>
                        </a:spcAft>
                      </a:pPr>
                      <a:r>
                        <a:rPr lang="en-GB" sz="1600">
                          <a:effectLst/>
                        </a:rPr>
                        <a:t>Identity &amp; Access</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extLst>
                  <a:ext uri="{0D108BD9-81ED-4DB2-BD59-A6C34878D82A}">
                    <a16:rowId xmlns:a16="http://schemas.microsoft.com/office/drawing/2014/main" val="318889933"/>
                  </a:ext>
                </a:extLst>
              </a:tr>
              <a:tr h="507622">
                <a:tc>
                  <a:txBody>
                    <a:bodyPr/>
                    <a:lstStyle/>
                    <a:p>
                      <a:pPr>
                        <a:lnSpc>
                          <a:spcPct val="107000"/>
                        </a:lnSpc>
                        <a:spcAft>
                          <a:spcPts val="0"/>
                        </a:spcAft>
                      </a:pPr>
                      <a:r>
                        <a:rPr lang="en-GB" sz="1600">
                          <a:effectLst/>
                        </a:rPr>
                        <a:t>Restrict Access to services based on IP Address</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tc>
                  <a:txBody>
                    <a:bodyPr/>
                    <a:lstStyle/>
                    <a:p>
                      <a:pPr>
                        <a:lnSpc>
                          <a:spcPct val="107000"/>
                        </a:lnSpc>
                        <a:spcAft>
                          <a:spcPts val="0"/>
                        </a:spcAft>
                      </a:pPr>
                      <a:r>
                        <a:rPr lang="en-GB" sz="1600">
                          <a:effectLst/>
                        </a:rPr>
                        <a:t>Network</a:t>
                      </a:r>
                      <a:endParaRPr lang="es-AR" sz="1600">
                        <a:effectLst/>
                      </a:endParaRPr>
                    </a:p>
                    <a:p>
                      <a:pPr>
                        <a:lnSpc>
                          <a:spcPct val="107000"/>
                        </a:lnSpc>
                        <a:spcAft>
                          <a:spcPts val="0"/>
                        </a:spcAft>
                      </a:pPr>
                      <a:r>
                        <a:rPr lang="en-GB" sz="1600">
                          <a:effectLst/>
                        </a:rPr>
                        <a:t>Perimeter</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extLst>
                  <a:ext uri="{0D108BD9-81ED-4DB2-BD59-A6C34878D82A}">
                    <a16:rowId xmlns:a16="http://schemas.microsoft.com/office/drawing/2014/main" val="1820470104"/>
                  </a:ext>
                </a:extLst>
              </a:tr>
              <a:tr h="247221">
                <a:tc>
                  <a:txBody>
                    <a:bodyPr/>
                    <a:lstStyle/>
                    <a:p>
                      <a:pPr>
                        <a:lnSpc>
                          <a:spcPct val="107000"/>
                        </a:lnSpc>
                        <a:spcAft>
                          <a:spcPts val="0"/>
                        </a:spcAft>
                      </a:pPr>
                      <a:r>
                        <a:rPr lang="en-GB" sz="1600">
                          <a:effectLst/>
                        </a:rPr>
                        <a:t>Encrypt data in Rest</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tc>
                  <a:txBody>
                    <a:bodyPr/>
                    <a:lstStyle/>
                    <a:p>
                      <a:pPr>
                        <a:lnSpc>
                          <a:spcPct val="107000"/>
                        </a:lnSpc>
                        <a:spcAft>
                          <a:spcPts val="0"/>
                        </a:spcAft>
                      </a:pPr>
                      <a:r>
                        <a:rPr lang="en-GB" sz="1600" dirty="0">
                          <a:effectLst/>
                        </a:rPr>
                        <a:t>Data (Encryption)</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extLst>
                  <a:ext uri="{0D108BD9-81ED-4DB2-BD59-A6C34878D82A}">
                    <a16:rowId xmlns:a16="http://schemas.microsoft.com/office/drawing/2014/main" val="3700717224"/>
                  </a:ext>
                </a:extLst>
              </a:tr>
              <a:tr h="507622">
                <a:tc>
                  <a:txBody>
                    <a:bodyPr/>
                    <a:lstStyle/>
                    <a:p>
                      <a:pPr>
                        <a:lnSpc>
                          <a:spcPct val="107000"/>
                        </a:lnSpc>
                        <a:spcAft>
                          <a:spcPts val="0"/>
                        </a:spcAft>
                      </a:pPr>
                      <a:r>
                        <a:rPr lang="en-GB" sz="1600">
                          <a:effectLst/>
                        </a:rPr>
                        <a:t>Use Shared Access Signatures for access to data stores required by external vendors.</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tc>
                  <a:txBody>
                    <a:bodyPr/>
                    <a:lstStyle/>
                    <a:p>
                      <a:pPr>
                        <a:lnSpc>
                          <a:spcPct val="107000"/>
                        </a:lnSpc>
                        <a:spcAft>
                          <a:spcPts val="0"/>
                        </a:spcAft>
                      </a:pPr>
                      <a:r>
                        <a:rPr lang="en-GB" sz="1600">
                          <a:effectLst/>
                        </a:rPr>
                        <a:t>Identity &amp; Access</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extLst>
                  <a:ext uri="{0D108BD9-81ED-4DB2-BD59-A6C34878D82A}">
                    <a16:rowId xmlns:a16="http://schemas.microsoft.com/office/drawing/2014/main" val="3169162186"/>
                  </a:ext>
                </a:extLst>
              </a:tr>
              <a:tr h="247221">
                <a:tc>
                  <a:txBody>
                    <a:bodyPr/>
                    <a:lstStyle/>
                    <a:p>
                      <a:pPr>
                        <a:lnSpc>
                          <a:spcPct val="107000"/>
                        </a:lnSpc>
                        <a:spcAft>
                          <a:spcPts val="0"/>
                        </a:spcAft>
                      </a:pPr>
                      <a:r>
                        <a:rPr lang="en-GB" sz="1600">
                          <a:effectLst/>
                        </a:rPr>
                        <a:t>Enable database auditing to monitor data access</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tc>
                  <a:txBody>
                    <a:bodyPr/>
                    <a:lstStyle/>
                    <a:p>
                      <a:pPr>
                        <a:lnSpc>
                          <a:spcPct val="107000"/>
                        </a:lnSpc>
                        <a:spcAft>
                          <a:spcPts val="0"/>
                        </a:spcAft>
                      </a:pPr>
                      <a:r>
                        <a:rPr lang="en-GB" sz="1600">
                          <a:effectLst/>
                        </a:rPr>
                        <a:t>Identity &amp; Access</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extLst>
                  <a:ext uri="{0D108BD9-81ED-4DB2-BD59-A6C34878D82A}">
                    <a16:rowId xmlns:a16="http://schemas.microsoft.com/office/drawing/2014/main" val="3502598784"/>
                  </a:ext>
                </a:extLst>
              </a:tr>
              <a:tr h="507622">
                <a:tc>
                  <a:txBody>
                    <a:bodyPr/>
                    <a:lstStyle/>
                    <a:p>
                      <a:pPr>
                        <a:lnSpc>
                          <a:spcPct val="107000"/>
                        </a:lnSpc>
                        <a:spcAft>
                          <a:spcPts val="0"/>
                        </a:spcAft>
                      </a:pPr>
                      <a:r>
                        <a:rPr lang="en-GB" sz="1600">
                          <a:effectLst/>
                        </a:rPr>
                        <a:t>Use Azure Key Fault to safeguard keys and secrets</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tc>
                  <a:txBody>
                    <a:bodyPr/>
                    <a:lstStyle/>
                    <a:p>
                      <a:pPr>
                        <a:lnSpc>
                          <a:spcPct val="107000"/>
                        </a:lnSpc>
                        <a:spcAft>
                          <a:spcPts val="0"/>
                        </a:spcAft>
                      </a:pPr>
                      <a:r>
                        <a:rPr lang="en-GB" sz="1600">
                          <a:effectLst/>
                        </a:rPr>
                        <a:t>Physical Security</a:t>
                      </a:r>
                      <a:endParaRPr lang="es-AR" sz="1600">
                        <a:effectLst/>
                      </a:endParaRPr>
                    </a:p>
                    <a:p>
                      <a:pPr>
                        <a:lnSpc>
                          <a:spcPct val="107000"/>
                        </a:lnSpc>
                        <a:spcAft>
                          <a:spcPts val="0"/>
                        </a:spcAft>
                      </a:pPr>
                      <a:r>
                        <a:rPr lang="en-GB" sz="1600">
                          <a:effectLst/>
                        </a:rPr>
                        <a:t>Identity &amp; Access</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extLst>
                  <a:ext uri="{0D108BD9-81ED-4DB2-BD59-A6C34878D82A}">
                    <a16:rowId xmlns:a16="http://schemas.microsoft.com/office/drawing/2014/main" val="1297290225"/>
                  </a:ext>
                </a:extLst>
              </a:tr>
              <a:tr h="247221">
                <a:tc>
                  <a:txBody>
                    <a:bodyPr/>
                    <a:lstStyle/>
                    <a:p>
                      <a:pPr>
                        <a:lnSpc>
                          <a:spcPct val="107000"/>
                        </a:lnSpc>
                        <a:spcAft>
                          <a:spcPts val="0"/>
                        </a:spcAft>
                      </a:pPr>
                      <a:r>
                        <a:rPr lang="en-GB" sz="1600">
                          <a:effectLst/>
                        </a:rPr>
                        <a:t>Protect data in transit</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tc>
                  <a:txBody>
                    <a:bodyPr/>
                    <a:lstStyle/>
                    <a:p>
                      <a:pPr>
                        <a:lnSpc>
                          <a:spcPct val="107000"/>
                        </a:lnSpc>
                        <a:spcAft>
                          <a:spcPts val="0"/>
                        </a:spcAft>
                      </a:pPr>
                      <a:r>
                        <a:rPr lang="en-GB" sz="1600" dirty="0">
                          <a:effectLst/>
                        </a:rPr>
                        <a:t>Data (Encryption)</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extLst>
                  <a:ext uri="{0D108BD9-81ED-4DB2-BD59-A6C34878D82A}">
                    <a16:rowId xmlns:a16="http://schemas.microsoft.com/office/drawing/2014/main" val="2351431672"/>
                  </a:ext>
                </a:extLst>
              </a:tr>
              <a:tr h="247221">
                <a:tc>
                  <a:txBody>
                    <a:bodyPr/>
                    <a:lstStyle/>
                    <a:p>
                      <a:pPr>
                        <a:lnSpc>
                          <a:spcPct val="107000"/>
                        </a:lnSpc>
                        <a:spcAft>
                          <a:spcPts val="0"/>
                        </a:spcAft>
                      </a:pPr>
                      <a:r>
                        <a:rPr lang="en-GB" sz="1600">
                          <a:effectLst/>
                        </a:rPr>
                        <a:t>Use Role Based Access control </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tc>
                  <a:txBody>
                    <a:bodyPr/>
                    <a:lstStyle/>
                    <a:p>
                      <a:pPr>
                        <a:lnSpc>
                          <a:spcPct val="107000"/>
                        </a:lnSpc>
                        <a:spcAft>
                          <a:spcPts val="0"/>
                        </a:spcAft>
                      </a:pPr>
                      <a:r>
                        <a:rPr lang="en-GB" sz="1600">
                          <a:effectLst/>
                        </a:rPr>
                        <a:t>Identity &amp; Access</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extLst>
                  <a:ext uri="{0D108BD9-81ED-4DB2-BD59-A6C34878D82A}">
                    <a16:rowId xmlns:a16="http://schemas.microsoft.com/office/drawing/2014/main" val="2760304617"/>
                  </a:ext>
                </a:extLst>
              </a:tr>
              <a:tr h="507622">
                <a:tc>
                  <a:txBody>
                    <a:bodyPr/>
                    <a:lstStyle/>
                    <a:p>
                      <a:pPr>
                        <a:lnSpc>
                          <a:spcPct val="107000"/>
                        </a:lnSpc>
                        <a:spcAft>
                          <a:spcPts val="0"/>
                        </a:spcAft>
                      </a:pPr>
                      <a:r>
                        <a:rPr lang="en-GB" sz="1600">
                          <a:effectLst/>
                        </a:rPr>
                        <a:t>Limit administrative access to services and resources</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tc>
                  <a:txBody>
                    <a:bodyPr/>
                    <a:lstStyle/>
                    <a:p>
                      <a:pPr>
                        <a:lnSpc>
                          <a:spcPct val="107000"/>
                        </a:lnSpc>
                        <a:spcAft>
                          <a:spcPts val="0"/>
                        </a:spcAft>
                      </a:pPr>
                      <a:r>
                        <a:rPr lang="en-GB" sz="1600">
                          <a:effectLst/>
                        </a:rPr>
                        <a:t>Identity &amp; Access</a:t>
                      </a:r>
                      <a:endParaRPr lang="es-AR" sz="1600">
                        <a:effectLst/>
                      </a:endParaRPr>
                    </a:p>
                    <a:p>
                      <a:pPr>
                        <a:lnSpc>
                          <a:spcPct val="107000"/>
                        </a:lnSpc>
                        <a:spcAft>
                          <a:spcPts val="0"/>
                        </a:spcAft>
                      </a:pPr>
                      <a:r>
                        <a:rPr lang="en-GB" sz="1600">
                          <a:effectLst/>
                        </a:rPr>
                        <a:t>Compute</a:t>
                      </a:r>
                      <a:endParaRPr lang="es-AR" sz="160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extLst>
                  <a:ext uri="{0D108BD9-81ED-4DB2-BD59-A6C34878D82A}">
                    <a16:rowId xmlns:a16="http://schemas.microsoft.com/office/drawing/2014/main" val="2556650118"/>
                  </a:ext>
                </a:extLst>
              </a:tr>
              <a:tr h="247221">
                <a:tc>
                  <a:txBody>
                    <a:bodyPr/>
                    <a:lstStyle/>
                    <a:p>
                      <a:pPr>
                        <a:lnSpc>
                          <a:spcPct val="107000"/>
                        </a:lnSpc>
                        <a:spcAft>
                          <a:spcPts val="0"/>
                        </a:spcAft>
                      </a:pPr>
                      <a:r>
                        <a:rPr lang="en-GB" sz="1600" dirty="0">
                          <a:effectLst/>
                        </a:rPr>
                        <a:t>Ensure Application Level Security for third party applications</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tc>
                  <a:txBody>
                    <a:bodyPr/>
                    <a:lstStyle/>
                    <a:p>
                      <a:pPr>
                        <a:lnSpc>
                          <a:spcPct val="107000"/>
                        </a:lnSpc>
                        <a:spcAft>
                          <a:spcPts val="0"/>
                        </a:spcAft>
                      </a:pPr>
                      <a:r>
                        <a:rPr lang="en-GB" sz="1600" dirty="0">
                          <a:effectLst/>
                        </a:rPr>
                        <a:t>Application</a:t>
                      </a:r>
                      <a:endParaRPr lang="es-A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0388" marR="30388" marT="0" marB="0"/>
                </a:tc>
                <a:extLst>
                  <a:ext uri="{0D108BD9-81ED-4DB2-BD59-A6C34878D82A}">
                    <a16:rowId xmlns:a16="http://schemas.microsoft.com/office/drawing/2014/main" val="2978238704"/>
                  </a:ext>
                </a:extLst>
              </a:tr>
            </a:tbl>
          </a:graphicData>
        </a:graphic>
      </p:graphicFrame>
    </p:spTree>
    <p:extLst>
      <p:ext uri="{BB962C8B-B14F-4D97-AF65-F5344CB8AC3E}">
        <p14:creationId xmlns:p14="http://schemas.microsoft.com/office/powerpoint/2010/main" val="396745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Lab review</a:t>
            </a:r>
          </a:p>
        </p:txBody>
      </p:sp>
      <p:graphicFrame>
        <p:nvGraphicFramePr>
          <p:cNvPr id="4" name="Table 3">
            <a:extLst>
              <a:ext uri="{FF2B5EF4-FFF2-40B4-BE49-F238E27FC236}">
                <a16:creationId xmlns:a16="http://schemas.microsoft.com/office/drawing/2014/main" id="{AE6B549D-125B-4E0C-A88E-5E1AE0FB3BCC}"/>
              </a:ext>
            </a:extLst>
          </p:cNvPr>
          <p:cNvGraphicFramePr>
            <a:graphicFrameLocks noGrp="1"/>
          </p:cNvGraphicFramePr>
          <p:nvPr>
            <p:extLst>
              <p:ext uri="{D42A27DB-BD31-4B8C-83A1-F6EECF244321}">
                <p14:modId xmlns:p14="http://schemas.microsoft.com/office/powerpoint/2010/main" val="3966689564"/>
              </p:ext>
            </p:extLst>
          </p:nvPr>
        </p:nvGraphicFramePr>
        <p:xfrm>
          <a:off x="471466" y="1283292"/>
          <a:ext cx="11449602" cy="5205192"/>
        </p:xfrm>
        <a:graphic>
          <a:graphicData uri="http://schemas.openxmlformats.org/drawingml/2006/table">
            <a:tbl>
              <a:tblPr firstRow="1" firstCol="1" bandRow="1">
                <a:tableStyleId>{5C22544A-7EE6-4342-B048-85BDC9FD1C3A}</a:tableStyleId>
              </a:tblPr>
              <a:tblGrid>
                <a:gridCol w="3348011">
                  <a:extLst>
                    <a:ext uri="{9D8B030D-6E8A-4147-A177-3AD203B41FA5}">
                      <a16:colId xmlns:a16="http://schemas.microsoft.com/office/drawing/2014/main" val="1881201982"/>
                    </a:ext>
                  </a:extLst>
                </a:gridCol>
                <a:gridCol w="5635944">
                  <a:extLst>
                    <a:ext uri="{9D8B030D-6E8A-4147-A177-3AD203B41FA5}">
                      <a16:colId xmlns:a16="http://schemas.microsoft.com/office/drawing/2014/main" val="3601403976"/>
                    </a:ext>
                  </a:extLst>
                </a:gridCol>
                <a:gridCol w="2465647">
                  <a:extLst>
                    <a:ext uri="{9D8B030D-6E8A-4147-A177-3AD203B41FA5}">
                      <a16:colId xmlns:a16="http://schemas.microsoft.com/office/drawing/2014/main" val="2761731062"/>
                    </a:ext>
                  </a:extLst>
                </a:gridCol>
              </a:tblGrid>
              <a:tr h="650649">
                <a:tc>
                  <a:txBody>
                    <a:bodyPr/>
                    <a:lstStyle/>
                    <a:p>
                      <a:pPr>
                        <a:lnSpc>
                          <a:spcPct val="107000"/>
                        </a:lnSpc>
                        <a:spcAft>
                          <a:spcPts val="0"/>
                        </a:spcAft>
                      </a:pPr>
                      <a:r>
                        <a:rPr lang="en-GB" sz="2000">
                          <a:effectLst/>
                        </a:rPr>
                        <a:t>Technology</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tc>
                  <a:txBody>
                    <a:bodyPr/>
                    <a:lstStyle/>
                    <a:p>
                      <a:pPr>
                        <a:lnSpc>
                          <a:spcPct val="107000"/>
                        </a:lnSpc>
                        <a:spcAft>
                          <a:spcPts val="0"/>
                        </a:spcAft>
                      </a:pPr>
                      <a:r>
                        <a:rPr lang="en-GB" sz="2000">
                          <a:effectLst/>
                        </a:rPr>
                        <a:t>Requirement</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tc>
                  <a:txBody>
                    <a:bodyPr/>
                    <a:lstStyle/>
                    <a:p>
                      <a:pPr>
                        <a:lnSpc>
                          <a:spcPct val="107000"/>
                        </a:lnSpc>
                        <a:spcAft>
                          <a:spcPts val="0"/>
                        </a:spcAft>
                      </a:pPr>
                      <a:r>
                        <a:rPr lang="en-GB" sz="2000">
                          <a:effectLst/>
                        </a:rPr>
                        <a:t>Primary Authentication</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extLst>
                  <a:ext uri="{0D108BD9-81ED-4DB2-BD59-A6C34878D82A}">
                    <a16:rowId xmlns:a16="http://schemas.microsoft.com/office/drawing/2014/main" val="911436070"/>
                  </a:ext>
                </a:extLst>
              </a:tr>
              <a:tr h="650649">
                <a:tc>
                  <a:txBody>
                    <a:bodyPr/>
                    <a:lstStyle/>
                    <a:p>
                      <a:pPr>
                        <a:lnSpc>
                          <a:spcPct val="107000"/>
                        </a:lnSpc>
                        <a:spcAft>
                          <a:spcPts val="0"/>
                        </a:spcAft>
                      </a:pPr>
                      <a:r>
                        <a:rPr lang="en-GB" sz="2000">
                          <a:effectLst/>
                        </a:rPr>
                        <a:t>Azure Blob</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tc>
                  <a:txBody>
                    <a:bodyPr/>
                    <a:lstStyle/>
                    <a:p>
                      <a:pPr>
                        <a:lnSpc>
                          <a:spcPct val="107000"/>
                        </a:lnSpc>
                        <a:spcAft>
                          <a:spcPts val="0"/>
                        </a:spcAft>
                      </a:pPr>
                      <a:r>
                        <a:rPr lang="en-GB" sz="2000">
                          <a:effectLst/>
                        </a:rPr>
                        <a:t>Website image storage</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tc>
                  <a:txBody>
                    <a:bodyPr/>
                    <a:lstStyle/>
                    <a:p>
                      <a:pPr>
                        <a:lnSpc>
                          <a:spcPct val="107000"/>
                        </a:lnSpc>
                        <a:spcAft>
                          <a:spcPts val="0"/>
                        </a:spcAft>
                      </a:pPr>
                      <a:r>
                        <a:rPr lang="en-GB" sz="2000">
                          <a:effectLst/>
                        </a:rPr>
                        <a:t>Shared Access Signatures</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extLst>
                  <a:ext uri="{0D108BD9-81ED-4DB2-BD59-A6C34878D82A}">
                    <a16:rowId xmlns:a16="http://schemas.microsoft.com/office/drawing/2014/main" val="1000372082"/>
                  </a:ext>
                </a:extLst>
              </a:tr>
              <a:tr h="650649">
                <a:tc>
                  <a:txBody>
                    <a:bodyPr/>
                    <a:lstStyle/>
                    <a:p>
                      <a:pPr>
                        <a:lnSpc>
                          <a:spcPct val="107000"/>
                        </a:lnSpc>
                        <a:spcAft>
                          <a:spcPts val="0"/>
                        </a:spcAft>
                      </a:pPr>
                      <a:r>
                        <a:rPr lang="en-GB" sz="2000">
                          <a:effectLst/>
                        </a:rPr>
                        <a:t>Data Lake Store Gen II</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tc>
                  <a:txBody>
                    <a:bodyPr/>
                    <a:lstStyle/>
                    <a:p>
                      <a:pPr>
                        <a:lnSpc>
                          <a:spcPct val="107000"/>
                        </a:lnSpc>
                        <a:spcAft>
                          <a:spcPts val="0"/>
                        </a:spcAft>
                      </a:pPr>
                      <a:r>
                        <a:rPr lang="en-GB" sz="2000">
                          <a:effectLst/>
                        </a:rPr>
                        <a:t>Staging Data for Data Warehouse and Databricks</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tc>
                  <a:txBody>
                    <a:bodyPr/>
                    <a:lstStyle/>
                    <a:p>
                      <a:pPr>
                        <a:lnSpc>
                          <a:spcPct val="107000"/>
                        </a:lnSpc>
                        <a:spcAft>
                          <a:spcPts val="0"/>
                        </a:spcAft>
                      </a:pPr>
                      <a:r>
                        <a:rPr lang="en-GB" sz="2000">
                          <a:effectLst/>
                        </a:rPr>
                        <a:t>Azure Active Directory</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extLst>
                  <a:ext uri="{0D108BD9-81ED-4DB2-BD59-A6C34878D82A}">
                    <a16:rowId xmlns:a16="http://schemas.microsoft.com/office/drawing/2014/main" val="811680495"/>
                  </a:ext>
                </a:extLst>
              </a:tr>
              <a:tr h="650649">
                <a:tc>
                  <a:txBody>
                    <a:bodyPr/>
                    <a:lstStyle/>
                    <a:p>
                      <a:pPr>
                        <a:lnSpc>
                          <a:spcPct val="107000"/>
                        </a:lnSpc>
                        <a:spcAft>
                          <a:spcPts val="0"/>
                        </a:spcAft>
                      </a:pPr>
                      <a:r>
                        <a:rPr lang="en-GB" sz="2000">
                          <a:effectLst/>
                        </a:rPr>
                        <a:t>SQL Database</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tc>
                  <a:txBody>
                    <a:bodyPr/>
                    <a:lstStyle/>
                    <a:p>
                      <a:pPr>
                        <a:lnSpc>
                          <a:spcPct val="107000"/>
                        </a:lnSpc>
                        <a:spcAft>
                          <a:spcPts val="0"/>
                        </a:spcAft>
                      </a:pPr>
                      <a:r>
                        <a:rPr lang="en-GB" sz="2000">
                          <a:effectLst/>
                        </a:rPr>
                        <a:t>Current Sales /Ordering System</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tc>
                  <a:txBody>
                    <a:bodyPr/>
                    <a:lstStyle/>
                    <a:p>
                      <a:pPr>
                        <a:lnSpc>
                          <a:spcPct val="107000"/>
                        </a:lnSpc>
                        <a:spcAft>
                          <a:spcPts val="0"/>
                        </a:spcAft>
                      </a:pPr>
                      <a:r>
                        <a:rPr lang="en-GB" sz="2000">
                          <a:effectLst/>
                        </a:rPr>
                        <a:t>SQL Authentication</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extLst>
                  <a:ext uri="{0D108BD9-81ED-4DB2-BD59-A6C34878D82A}">
                    <a16:rowId xmlns:a16="http://schemas.microsoft.com/office/drawing/2014/main" val="4074204538"/>
                  </a:ext>
                </a:extLst>
              </a:tr>
              <a:tr h="650649">
                <a:tc>
                  <a:txBody>
                    <a:bodyPr/>
                    <a:lstStyle/>
                    <a:p>
                      <a:pPr>
                        <a:lnSpc>
                          <a:spcPct val="107000"/>
                        </a:lnSpc>
                        <a:spcAft>
                          <a:spcPts val="0"/>
                        </a:spcAft>
                      </a:pPr>
                      <a:r>
                        <a:rPr lang="en-GB" sz="2000">
                          <a:effectLst/>
                        </a:rPr>
                        <a:t>Data Warehouse</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tc>
                  <a:txBody>
                    <a:bodyPr/>
                    <a:lstStyle/>
                    <a:p>
                      <a:pPr>
                        <a:lnSpc>
                          <a:spcPct val="107000"/>
                        </a:lnSpc>
                        <a:spcAft>
                          <a:spcPts val="0"/>
                        </a:spcAft>
                      </a:pPr>
                      <a:r>
                        <a:rPr lang="en-GB" sz="2000">
                          <a:effectLst/>
                        </a:rPr>
                        <a:t>Historical reporting and descriptive analytics</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tc>
                  <a:txBody>
                    <a:bodyPr/>
                    <a:lstStyle/>
                    <a:p>
                      <a:pPr>
                        <a:lnSpc>
                          <a:spcPct val="107000"/>
                        </a:lnSpc>
                        <a:spcAft>
                          <a:spcPts val="0"/>
                        </a:spcAft>
                      </a:pPr>
                      <a:r>
                        <a:rPr lang="en-GB" sz="2000">
                          <a:effectLst/>
                        </a:rPr>
                        <a:t>Azure Active Directory</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extLst>
                  <a:ext uri="{0D108BD9-81ED-4DB2-BD59-A6C34878D82A}">
                    <a16:rowId xmlns:a16="http://schemas.microsoft.com/office/drawing/2014/main" val="1149320818"/>
                  </a:ext>
                </a:extLst>
              </a:tr>
              <a:tr h="650649">
                <a:tc>
                  <a:txBody>
                    <a:bodyPr/>
                    <a:lstStyle/>
                    <a:p>
                      <a:pPr>
                        <a:lnSpc>
                          <a:spcPct val="107000"/>
                        </a:lnSpc>
                        <a:spcAft>
                          <a:spcPts val="0"/>
                        </a:spcAft>
                      </a:pPr>
                      <a:r>
                        <a:rPr lang="en-GB" sz="2000">
                          <a:effectLst/>
                        </a:rPr>
                        <a:t>Cosmos DB</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tc>
                  <a:txBody>
                    <a:bodyPr/>
                    <a:lstStyle/>
                    <a:p>
                      <a:pPr>
                        <a:lnSpc>
                          <a:spcPct val="107000"/>
                        </a:lnSpc>
                        <a:spcAft>
                          <a:spcPts val="0"/>
                        </a:spcAft>
                      </a:pPr>
                      <a:r>
                        <a:rPr lang="en-GB" sz="2000">
                          <a:effectLst/>
                        </a:rPr>
                        <a:t>Storage and access of Bot conversation data</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tc>
                  <a:txBody>
                    <a:bodyPr/>
                    <a:lstStyle/>
                    <a:p>
                      <a:pPr>
                        <a:lnSpc>
                          <a:spcPct val="107000"/>
                        </a:lnSpc>
                        <a:spcAft>
                          <a:spcPts val="0"/>
                        </a:spcAft>
                      </a:pPr>
                      <a:r>
                        <a:rPr lang="en-GB" sz="2000">
                          <a:effectLst/>
                        </a:rPr>
                        <a:t>Resource Tokens</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extLst>
                  <a:ext uri="{0D108BD9-81ED-4DB2-BD59-A6C34878D82A}">
                    <a16:rowId xmlns:a16="http://schemas.microsoft.com/office/drawing/2014/main" val="3268906978"/>
                  </a:ext>
                </a:extLst>
              </a:tr>
              <a:tr h="650649">
                <a:tc>
                  <a:txBody>
                    <a:bodyPr/>
                    <a:lstStyle/>
                    <a:p>
                      <a:pPr>
                        <a:lnSpc>
                          <a:spcPct val="107000"/>
                        </a:lnSpc>
                        <a:spcAft>
                          <a:spcPts val="0"/>
                        </a:spcAft>
                      </a:pPr>
                      <a:r>
                        <a:rPr lang="en-GB" sz="2000">
                          <a:effectLst/>
                        </a:rPr>
                        <a:t>Databricks</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tc>
                  <a:txBody>
                    <a:bodyPr/>
                    <a:lstStyle/>
                    <a:p>
                      <a:pPr>
                        <a:lnSpc>
                          <a:spcPct val="107000"/>
                        </a:lnSpc>
                        <a:spcAft>
                          <a:spcPts val="0"/>
                        </a:spcAft>
                      </a:pPr>
                      <a:r>
                        <a:rPr lang="en-GB" sz="2000" dirty="0">
                          <a:effectLst/>
                        </a:rPr>
                        <a:t>Used to perform predictive analytics (REST API)</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tc>
                  <a:txBody>
                    <a:bodyPr/>
                    <a:lstStyle/>
                    <a:p>
                      <a:pPr>
                        <a:lnSpc>
                          <a:spcPct val="107000"/>
                        </a:lnSpc>
                        <a:spcAft>
                          <a:spcPts val="0"/>
                        </a:spcAft>
                      </a:pPr>
                      <a:r>
                        <a:rPr lang="en-GB" sz="2000">
                          <a:effectLst/>
                        </a:rPr>
                        <a:t>Token based authentication</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extLst>
                  <a:ext uri="{0D108BD9-81ED-4DB2-BD59-A6C34878D82A}">
                    <a16:rowId xmlns:a16="http://schemas.microsoft.com/office/drawing/2014/main" val="3935774126"/>
                  </a:ext>
                </a:extLst>
              </a:tr>
              <a:tr h="650649">
                <a:tc>
                  <a:txBody>
                    <a:bodyPr/>
                    <a:lstStyle/>
                    <a:p>
                      <a:pPr>
                        <a:lnSpc>
                          <a:spcPct val="107000"/>
                        </a:lnSpc>
                        <a:spcAft>
                          <a:spcPts val="0"/>
                        </a:spcAft>
                      </a:pPr>
                      <a:r>
                        <a:rPr lang="en-GB" sz="2000" dirty="0">
                          <a:effectLst/>
                        </a:rPr>
                        <a:t>Event Hubs</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tc>
                  <a:txBody>
                    <a:bodyPr/>
                    <a:lstStyle/>
                    <a:p>
                      <a:pPr>
                        <a:lnSpc>
                          <a:spcPct val="107000"/>
                        </a:lnSpc>
                        <a:spcAft>
                          <a:spcPts val="0"/>
                        </a:spcAft>
                      </a:pPr>
                      <a:r>
                        <a:rPr lang="en-GB" sz="2000">
                          <a:effectLst/>
                        </a:rPr>
                        <a:t>Used to captured social media data</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tc>
                  <a:txBody>
                    <a:bodyPr/>
                    <a:lstStyle/>
                    <a:p>
                      <a:pPr>
                        <a:lnSpc>
                          <a:spcPct val="107000"/>
                        </a:lnSpc>
                        <a:spcAft>
                          <a:spcPts val="0"/>
                        </a:spcAft>
                      </a:pPr>
                      <a:r>
                        <a:rPr lang="en-GB" sz="2000" dirty="0">
                          <a:effectLst/>
                        </a:rPr>
                        <a:t>Shared Access Policies</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2248" marR="42248" marT="0" marB="0"/>
                </a:tc>
                <a:extLst>
                  <a:ext uri="{0D108BD9-81ED-4DB2-BD59-A6C34878D82A}">
                    <a16:rowId xmlns:a16="http://schemas.microsoft.com/office/drawing/2014/main" val="4058336391"/>
                  </a:ext>
                </a:extLst>
              </a:tr>
            </a:tbl>
          </a:graphicData>
        </a:graphic>
      </p:graphicFrame>
      <p:sp>
        <p:nvSpPr>
          <p:cNvPr id="5" name="Rectangle 4">
            <a:extLst>
              <a:ext uri="{FF2B5EF4-FFF2-40B4-BE49-F238E27FC236}">
                <a16:creationId xmlns:a16="http://schemas.microsoft.com/office/drawing/2014/main" id="{31B58466-1BA4-46BE-8644-ED6785E4DAE2}"/>
              </a:ext>
            </a:extLst>
          </p:cNvPr>
          <p:cNvSpPr/>
          <p:nvPr/>
        </p:nvSpPr>
        <p:spPr>
          <a:xfrm>
            <a:off x="471466" y="923516"/>
            <a:ext cx="6663112" cy="373692"/>
          </a:xfrm>
          <a:prstGeom prst="rect">
            <a:avLst/>
          </a:prstGeom>
        </p:spPr>
        <p:txBody>
          <a:bodyPr wrap="square">
            <a:spAutoFit/>
          </a:bodyPr>
          <a:lstStyle/>
          <a:p>
            <a:pPr>
              <a:lnSpc>
                <a:spcPct val="107000"/>
              </a:lnSpc>
              <a:spcAft>
                <a:spcPts val="800"/>
              </a:spcAft>
            </a:pPr>
            <a:r>
              <a:rPr lang="en-GB" sz="1800" b="1" dirty="0">
                <a:latin typeface="Segoe UI" panose="020B0502040204020203" pitchFamily="34" charset="0"/>
                <a:ea typeface="Calibri" panose="020F0502020204030204" pitchFamily="34" charset="0"/>
                <a:cs typeface="Times New Roman" panose="02020603050405020304" pitchFamily="18" charset="0"/>
              </a:rPr>
              <a:t>Exercise 2 - Task 1: Identity Management</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51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 module summary slide. On the right of the screen, there is a picture of a Microsoft Surface with a Microsoft website page open. On the left of the screen, there is a dark section called &quot;Module Summary&quot; that lists out the objectives of the module that the student has just learned. Underneath this is a blue section with the title of &quot;Next Steps&quot; that suggests a resource the students can use to follow up after the course."/>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C183D7F6-B498-43B3-948B-1728B52AA6E4}">
                <adec:decorative xmlns:adec="http://schemas.microsoft.com/office/drawing/2017/decorative" val="1"/>
              </a:ext>
            </a:extLst>
          </p:cNvPr>
          <p:cNvSpPr/>
          <p:nvPr/>
        </p:nvSpPr>
        <p:spPr>
          <a:xfrm>
            <a:off x="199523" y="4055624"/>
            <a:ext cx="5510321" cy="2581689"/>
          </a:xfrm>
          <a:prstGeom prst="rect">
            <a:avLst/>
          </a:prstGeom>
          <a:solidFill>
            <a:schemeClr val="tx2">
              <a:lumMod val="7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 name="Rectangle 11"/>
          <p:cNvSpPr/>
          <p:nvPr/>
        </p:nvSpPr>
        <p:spPr>
          <a:xfrm>
            <a:off x="340014" y="4794098"/>
            <a:ext cx="4932948" cy="99818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137160" rtlCol="0" anchor="t"/>
          <a:lstStyle/>
          <a:p>
            <a:r>
              <a:rPr lang="en-US" dirty="0"/>
              <a:t>After the course, use the </a:t>
            </a:r>
            <a:r>
              <a:rPr lang="en-US" dirty="0">
                <a:hlinkClick r:id="rId4"/>
              </a:rPr>
              <a:t>Azure Security Center </a:t>
            </a:r>
            <a:r>
              <a:rPr lang="en-US" dirty="0"/>
              <a:t>to keep track of security updates to the products that you are interested in.</a:t>
            </a:r>
          </a:p>
        </p:txBody>
      </p:sp>
      <p:sp>
        <p:nvSpPr>
          <p:cNvPr id="5" name="Arrow: Chevron 4">
            <a:extLst>
              <a:ext uri="{C183D7F6-B498-43B3-948B-1728B52AA6E4}">
                <adec:decorative xmlns:adec="http://schemas.microsoft.com/office/drawing/2017/decorative" val="1"/>
              </a:ext>
            </a:extLst>
          </p:cNvPr>
          <p:cNvSpPr/>
          <p:nvPr/>
        </p:nvSpPr>
        <p:spPr>
          <a:xfrm>
            <a:off x="2963022" y="4196867"/>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Rectangle 2"/>
          <p:cNvSpPr/>
          <p:nvPr/>
        </p:nvSpPr>
        <p:spPr>
          <a:xfrm>
            <a:off x="205817" y="150202"/>
            <a:ext cx="5462194" cy="3793435"/>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lvl="0" defTabSz="1088078">
              <a:spcBef>
                <a:spcPct val="0"/>
              </a:spcBef>
            </a:pPr>
            <a:r>
              <a:rPr lang="en-GB" sz="4800" spc="-100" dirty="0">
                <a:solidFill>
                  <a:schemeClr val="bg1"/>
                </a:solidFill>
                <a:latin typeface="+mj-lt"/>
                <a:cs typeface="Segoe UI Semibold" panose="020B0702040204020203" pitchFamily="34" charset="0"/>
              </a:rPr>
              <a:t>Module Summary</a:t>
            </a:r>
            <a:endParaRPr lang="en-ZA" sz="4800" spc="-100" dirty="0">
              <a:solidFill>
                <a:schemeClr val="bg1"/>
              </a:solidFill>
              <a:latin typeface="+mj-lt"/>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800" b="1" dirty="0">
              <a:solidFill>
                <a:prstClr val="white"/>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800" b="1"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800" b="1" u="none" strike="noStrike" kern="1200" cap="none" spc="0" normalizeH="0" baseline="0" noProof="0" dirty="0">
                <a:ln>
                  <a:noFill/>
                </a:ln>
                <a:solidFill>
                  <a:prstClr val="white"/>
                </a:solidFill>
                <a:effectLst/>
                <a:uLnTx/>
                <a:uFillTx/>
                <a:latin typeface="Segoe UI"/>
                <a:ea typeface="+mn-ea"/>
                <a:cs typeface="+mn-cs"/>
              </a:rPr>
              <a:t>In this module, you have learned about:</a:t>
            </a:r>
            <a:endParaRPr lang="en-ZA" sz="1800" b="1" dirty="0">
              <a:solidFill>
                <a:prstClr val="white"/>
              </a:solidFill>
              <a:latin typeface="Segoe UI"/>
            </a:endParaRPr>
          </a:p>
          <a:p>
            <a:r>
              <a:rPr lang="en-US" sz="1800" dirty="0"/>
              <a:t>- Take a defense in depth approach to securing your architecture.</a:t>
            </a:r>
          </a:p>
          <a:p>
            <a:r>
              <a:rPr lang="en-US" sz="1800" dirty="0"/>
              <a:t>- How to protect your identities.</a:t>
            </a:r>
          </a:p>
          <a:p>
            <a:r>
              <a:rPr lang="en-US" sz="1800" dirty="0"/>
              <a:t>- Technologies to protect your Azure infrastructure.</a:t>
            </a:r>
          </a:p>
          <a:p>
            <a:r>
              <a:rPr lang="en-US" sz="1800" dirty="0"/>
              <a:t>- Use encryption to secure your data.</a:t>
            </a:r>
          </a:p>
          <a:p>
            <a:r>
              <a:rPr lang="en-US" sz="1800" dirty="0"/>
              <a:t>- Protect your architecture at the network level.</a:t>
            </a:r>
          </a:p>
          <a:p>
            <a:r>
              <a:rPr lang="en-US" sz="1800" dirty="0"/>
              <a:t>- Leverage application security best practices</a:t>
            </a:r>
          </a:p>
        </p:txBody>
      </p:sp>
      <p:sp>
        <p:nvSpPr>
          <p:cNvPr id="11" name="Arrow: Chevron 10">
            <a:extLst>
              <a:ext uri="{FF2B5EF4-FFF2-40B4-BE49-F238E27FC236}">
                <a16:creationId xmlns:a16="http://schemas.microsoft.com/office/drawing/2014/main" id="{C8414389-47C1-443D-B7D9-B40BC6278BB9}"/>
              </a:ext>
              <a:ext uri="{C183D7F6-B498-43B3-948B-1728B52AA6E4}">
                <adec:decorative xmlns:adec="http://schemas.microsoft.com/office/drawing/2017/decorative" val="1"/>
              </a:ext>
            </a:extLst>
          </p:cNvPr>
          <p:cNvSpPr/>
          <p:nvPr/>
        </p:nvSpPr>
        <p:spPr>
          <a:xfrm>
            <a:off x="4791822" y="346286"/>
            <a:ext cx="274320" cy="6400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2" name="Title 1"/>
          <p:cNvSpPr>
            <a:spLocks noGrp="1"/>
          </p:cNvSpPr>
          <p:nvPr>
            <p:ph type="title"/>
          </p:nvPr>
        </p:nvSpPr>
        <p:spPr>
          <a:xfrm>
            <a:off x="247650" y="4111903"/>
            <a:ext cx="11696700" cy="682195"/>
          </a:xfrm>
        </p:spPr>
        <p:txBody>
          <a:bodyPr/>
          <a:lstStyle/>
          <a:p>
            <a:r>
              <a:rPr lang="en-US" sz="4800" dirty="0">
                <a:solidFill>
                  <a:schemeClr val="bg1"/>
                </a:solidFill>
              </a:rPr>
              <a:t>Next steps</a:t>
            </a:r>
          </a:p>
        </p:txBody>
      </p:sp>
    </p:spTree>
    <p:extLst>
      <p:ext uri="{BB962C8B-B14F-4D97-AF65-F5344CB8AC3E}">
        <p14:creationId xmlns:p14="http://schemas.microsoft.com/office/powerpoint/2010/main" val="39370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FD0B82-E5C1-4426-A32A-7082E5C3AAC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36596" r="4164"/>
          <a:stretch/>
        </p:blipFill>
        <p:spPr>
          <a:xfrm flipH="1">
            <a:off x="6097587" y="0"/>
            <a:ext cx="6094414" cy="6858526"/>
          </a:xfrm>
          <a:prstGeom prst="rect">
            <a:avLst/>
          </a:prstGeom>
        </p:spPr>
      </p:pic>
      <p:pic>
        <p:nvPicPr>
          <p:cNvPr id="1028" name="Picture 4" descr="A picture of a square with the word &quot;Physical Security&quot; inside the top of the square. Within this, is another square with the word &quot;Identity &amp; Access&quot; inside the top of the square. Within this, is another square with the word &quot;Perimeter&quot; inside the top of the square. Within this, is another square with the word &quot;Network&quot; inside the top of the square. Within this, is another square with the word &quot;Compute&quot; inside the top of the square. Within this, is another square with the word &quot;Application&quot; inside the top of the square. At the lowest level within this, is another square with the word &quot;Data&quot; inside the top of the square. This is intended to convey that data is protected by multiple layers of different security.">
            <a:extLst>
              <a:ext uri="{FF2B5EF4-FFF2-40B4-BE49-F238E27FC236}">
                <a16:creationId xmlns:a16="http://schemas.microsoft.com/office/drawing/2014/main" id="{BCC4DAA6-A64F-45CA-B770-B5CE3AFCE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54" y="1807875"/>
            <a:ext cx="4607046" cy="417067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GB" sz="3900" dirty="0"/>
              <a:t>Defence in Depth Approach.</a:t>
            </a:r>
          </a:p>
        </p:txBody>
      </p:sp>
    </p:spTree>
    <p:extLst>
      <p:ext uri="{BB962C8B-B14F-4D97-AF65-F5344CB8AC3E}">
        <p14:creationId xmlns:p14="http://schemas.microsoft.com/office/powerpoint/2010/main" val="30183093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Security Layers</a:t>
            </a:r>
            <a:br>
              <a:rPr lang="en-US" dirty="0"/>
            </a:br>
            <a:endParaRPr lang="en-US" dirty="0"/>
          </a:p>
        </p:txBody>
      </p:sp>
      <p:sp>
        <p:nvSpPr>
          <p:cNvPr id="6" name="Text Placeholder 5"/>
          <p:cNvSpPr>
            <a:spLocks noGrp="1"/>
          </p:cNvSpPr>
          <p:nvPr>
            <p:ph type="body" sz="quarter" idx="10"/>
          </p:nvPr>
        </p:nvSpPr>
        <p:spPr>
          <a:xfrm>
            <a:off x="471466" y="1108734"/>
            <a:ext cx="11423354" cy="4210383"/>
          </a:xfrm>
        </p:spPr>
        <p:txBody>
          <a:bodyPr/>
          <a:lstStyle/>
          <a:p>
            <a:r>
              <a:rPr lang="en-US" b="1" dirty="0"/>
              <a:t>Data</a:t>
            </a:r>
          </a:p>
          <a:p>
            <a:pPr lvl="1"/>
            <a:r>
              <a:rPr lang="en-US" dirty="0"/>
              <a:t>Stored in a database</a:t>
            </a:r>
          </a:p>
          <a:p>
            <a:pPr lvl="1"/>
            <a:r>
              <a:rPr lang="en-US" dirty="0"/>
              <a:t>Stored on disk inside virtual machines</a:t>
            </a:r>
          </a:p>
          <a:p>
            <a:pPr lvl="1"/>
            <a:r>
              <a:rPr lang="en-US" dirty="0"/>
              <a:t>Stored on a SaaS application</a:t>
            </a:r>
          </a:p>
          <a:p>
            <a:pPr lvl="1"/>
            <a:r>
              <a:rPr lang="en-US" dirty="0"/>
              <a:t>Stored in cloud storage</a:t>
            </a:r>
          </a:p>
          <a:p>
            <a:r>
              <a:rPr lang="en-US" b="1" dirty="0"/>
              <a:t>Applications</a:t>
            </a:r>
          </a:p>
          <a:p>
            <a:pPr lvl="1"/>
            <a:r>
              <a:rPr lang="en-US" dirty="0"/>
              <a:t>Ensure applications are secure and free of vulnerabilities</a:t>
            </a:r>
          </a:p>
          <a:p>
            <a:pPr lvl="1"/>
            <a:r>
              <a:rPr lang="en-US" dirty="0"/>
              <a:t>Store sensitive application secrets in a secure storage medium</a:t>
            </a:r>
          </a:p>
          <a:p>
            <a:pPr lvl="1"/>
            <a:r>
              <a:rPr lang="en-US" dirty="0"/>
              <a:t>Make security a design requirement for all application development</a:t>
            </a:r>
          </a:p>
          <a:p>
            <a:pPr lvl="1"/>
            <a:r>
              <a:rPr lang="en-US" dirty="0"/>
              <a:t>Integrating security into the application development life cycle will help reduce the number of vulnerabilities introduced in code.</a:t>
            </a:r>
          </a:p>
        </p:txBody>
      </p:sp>
    </p:spTree>
    <p:extLst>
      <p:ext uri="{BB962C8B-B14F-4D97-AF65-F5344CB8AC3E}">
        <p14:creationId xmlns:p14="http://schemas.microsoft.com/office/powerpoint/2010/main" val="44290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Security Layers</a:t>
            </a:r>
            <a:br>
              <a:rPr lang="en-US" dirty="0"/>
            </a:br>
            <a:endParaRPr lang="en-US" dirty="0"/>
          </a:p>
        </p:txBody>
      </p:sp>
      <p:sp>
        <p:nvSpPr>
          <p:cNvPr id="6" name="Text Placeholder 5"/>
          <p:cNvSpPr>
            <a:spLocks noGrp="1"/>
          </p:cNvSpPr>
          <p:nvPr>
            <p:ph type="body" sz="quarter" idx="10"/>
          </p:nvPr>
        </p:nvSpPr>
        <p:spPr>
          <a:xfrm>
            <a:off x="471466" y="1108734"/>
            <a:ext cx="11423354" cy="5613845"/>
          </a:xfrm>
        </p:spPr>
        <p:txBody>
          <a:bodyPr/>
          <a:lstStyle/>
          <a:p>
            <a:r>
              <a:rPr lang="en-US" dirty="0"/>
              <a:t>Compute</a:t>
            </a:r>
          </a:p>
          <a:p>
            <a:pPr lvl="1"/>
            <a:r>
              <a:rPr lang="en-US" dirty="0"/>
              <a:t>Secure access to virtual machines</a:t>
            </a:r>
          </a:p>
          <a:p>
            <a:pPr lvl="1"/>
            <a:r>
              <a:rPr lang="en-US" dirty="0"/>
              <a:t>Implement </a:t>
            </a:r>
            <a:r>
              <a:rPr lang="en-US" dirty="0">
                <a:solidFill>
                  <a:srgbClr val="0078D4"/>
                </a:solidFill>
              </a:rPr>
              <a:t>endpoint protection </a:t>
            </a:r>
            <a:r>
              <a:rPr lang="en-US" dirty="0"/>
              <a:t>and keep systems patched and current</a:t>
            </a:r>
          </a:p>
          <a:p>
            <a:pPr lvl="1"/>
            <a:r>
              <a:rPr lang="en-US" dirty="0"/>
              <a:t>Malware, unpatched systems, and improperly secured systems open your environment to attacks</a:t>
            </a:r>
          </a:p>
          <a:p>
            <a:r>
              <a:rPr lang="en-US" dirty="0"/>
              <a:t>Networking</a:t>
            </a:r>
          </a:p>
          <a:p>
            <a:pPr lvl="1"/>
            <a:r>
              <a:rPr lang="en-US" dirty="0">
                <a:solidFill>
                  <a:srgbClr val="0078D4"/>
                </a:solidFill>
              </a:rPr>
              <a:t>Limit communication </a:t>
            </a:r>
            <a:r>
              <a:rPr lang="en-US" dirty="0"/>
              <a:t>between resources through segmentation and access controls</a:t>
            </a:r>
          </a:p>
          <a:p>
            <a:pPr lvl="1"/>
            <a:r>
              <a:rPr lang="en-US" dirty="0"/>
              <a:t>Deny by default</a:t>
            </a:r>
          </a:p>
          <a:p>
            <a:pPr lvl="1"/>
            <a:r>
              <a:rPr lang="en-US" dirty="0">
                <a:solidFill>
                  <a:srgbClr val="0078D4"/>
                </a:solidFill>
              </a:rPr>
              <a:t>Restrict inbound internet </a:t>
            </a:r>
            <a:r>
              <a:rPr lang="en-US" dirty="0"/>
              <a:t>access and limit outbound where appropriate</a:t>
            </a:r>
          </a:p>
          <a:p>
            <a:pPr lvl="1"/>
            <a:r>
              <a:rPr lang="en-US" dirty="0"/>
              <a:t>Implement secure connectivity to on-premises networks</a:t>
            </a:r>
          </a:p>
          <a:p>
            <a:pPr lvl="1"/>
            <a:r>
              <a:rPr lang="en-US" dirty="0"/>
              <a:t>At this layer, the focus is on limiting the network connectivity across all your resources to only allow what is required. </a:t>
            </a:r>
          </a:p>
          <a:p>
            <a:pPr lvl="1"/>
            <a:r>
              <a:rPr lang="en-US" dirty="0">
                <a:solidFill>
                  <a:srgbClr val="0078D4"/>
                </a:solidFill>
              </a:rPr>
              <a:t>Segment your resources </a:t>
            </a:r>
            <a:r>
              <a:rPr lang="en-US" dirty="0"/>
              <a:t>and use network level controls to restrict communication to only what is needed.</a:t>
            </a:r>
          </a:p>
          <a:p>
            <a:endParaRPr lang="en-US" dirty="0"/>
          </a:p>
        </p:txBody>
      </p:sp>
    </p:spTree>
    <p:extLst>
      <p:ext uri="{BB962C8B-B14F-4D97-AF65-F5344CB8AC3E}">
        <p14:creationId xmlns:p14="http://schemas.microsoft.com/office/powerpoint/2010/main" val="274457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a:t>Security Layers</a:t>
            </a:r>
            <a:br>
              <a:rPr lang="en-US" dirty="0"/>
            </a:br>
            <a:endParaRPr lang="en-US" dirty="0"/>
          </a:p>
        </p:txBody>
      </p:sp>
      <p:sp>
        <p:nvSpPr>
          <p:cNvPr id="6" name="Text Placeholder 5"/>
          <p:cNvSpPr>
            <a:spLocks noGrp="1"/>
          </p:cNvSpPr>
          <p:nvPr>
            <p:ph type="body" sz="quarter" idx="10"/>
          </p:nvPr>
        </p:nvSpPr>
        <p:spPr>
          <a:xfrm>
            <a:off x="471466" y="1108734"/>
            <a:ext cx="11423354" cy="4296561"/>
          </a:xfrm>
        </p:spPr>
        <p:txBody>
          <a:bodyPr/>
          <a:lstStyle/>
          <a:p>
            <a:r>
              <a:rPr lang="en-US" dirty="0"/>
              <a:t>Perimeter</a:t>
            </a:r>
          </a:p>
          <a:p>
            <a:pPr lvl="1"/>
            <a:r>
              <a:rPr lang="en-US" dirty="0"/>
              <a:t>Use distributed denial-of-service </a:t>
            </a:r>
            <a:r>
              <a:rPr lang="en-US" dirty="0">
                <a:solidFill>
                  <a:srgbClr val="0078D4"/>
                </a:solidFill>
              </a:rPr>
              <a:t>(DDoS) protection </a:t>
            </a:r>
            <a:r>
              <a:rPr lang="en-US" dirty="0"/>
              <a:t>to filter large-scale attacks before they can cause a denial of service for end users</a:t>
            </a:r>
          </a:p>
          <a:p>
            <a:pPr lvl="1"/>
            <a:r>
              <a:rPr lang="en-US" dirty="0"/>
              <a:t>Use perimeter firewalls to identify and alert on malicious attacks against your network</a:t>
            </a:r>
          </a:p>
          <a:p>
            <a:r>
              <a:rPr lang="en-US" dirty="0"/>
              <a:t>Policies &amp; access</a:t>
            </a:r>
          </a:p>
          <a:p>
            <a:pPr lvl="1"/>
            <a:r>
              <a:rPr lang="en-US" dirty="0"/>
              <a:t>Control access to infrastructure, change control	</a:t>
            </a:r>
          </a:p>
          <a:p>
            <a:pPr lvl="1"/>
            <a:r>
              <a:rPr lang="en-US" dirty="0"/>
              <a:t>Use </a:t>
            </a:r>
            <a:r>
              <a:rPr lang="en-US" dirty="0">
                <a:solidFill>
                  <a:srgbClr val="0078D4"/>
                </a:solidFill>
              </a:rPr>
              <a:t>single sign-on </a:t>
            </a:r>
            <a:r>
              <a:rPr lang="en-US" dirty="0"/>
              <a:t>and </a:t>
            </a:r>
            <a:r>
              <a:rPr lang="en-US" dirty="0">
                <a:solidFill>
                  <a:srgbClr val="0078D4"/>
                </a:solidFill>
              </a:rPr>
              <a:t>multi-factor</a:t>
            </a:r>
            <a:r>
              <a:rPr lang="en-US" dirty="0"/>
              <a:t> authentication</a:t>
            </a:r>
          </a:p>
          <a:p>
            <a:pPr lvl="1"/>
            <a:r>
              <a:rPr lang="en-US" dirty="0"/>
              <a:t>Audit events and changes</a:t>
            </a:r>
          </a:p>
          <a:p>
            <a:r>
              <a:rPr lang="en-US" dirty="0"/>
              <a:t>Physical security</a:t>
            </a:r>
          </a:p>
          <a:p>
            <a:pPr lvl="1"/>
            <a:r>
              <a:rPr lang="en-US" dirty="0"/>
              <a:t>Physical building security and controlling access to computing hardware within the data center is the first line of defense.</a:t>
            </a:r>
          </a:p>
        </p:txBody>
      </p:sp>
    </p:spTree>
    <p:extLst>
      <p:ext uri="{BB962C8B-B14F-4D97-AF65-F5344CB8AC3E}">
        <p14:creationId xmlns:p14="http://schemas.microsoft.com/office/powerpoint/2010/main" val="15564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1107996"/>
          </a:xfrm>
        </p:spPr>
        <p:txBody>
          <a:bodyPr/>
          <a:lstStyle/>
          <a:p>
            <a:r>
              <a:rPr lang="en-US" dirty="0" err="1"/>
              <a:t>Defence</a:t>
            </a:r>
            <a:r>
              <a:rPr lang="en-US" dirty="0"/>
              <a:t> in Depth - Examples </a:t>
            </a:r>
            <a:br>
              <a:rPr lang="en-US" dirty="0"/>
            </a:br>
            <a:endParaRPr lang="en-US" dirty="0"/>
          </a:p>
        </p:txBody>
      </p:sp>
      <p:pic>
        <p:nvPicPr>
          <p:cNvPr id="4" name="Picture 3">
            <a:extLst>
              <a:ext uri="{FF2B5EF4-FFF2-40B4-BE49-F238E27FC236}">
                <a16:creationId xmlns:a16="http://schemas.microsoft.com/office/drawing/2014/main" id="{171E4DBA-2484-4400-90BB-5827C460DAAF}"/>
              </a:ext>
            </a:extLst>
          </p:cNvPr>
          <p:cNvPicPr>
            <a:picLocks noChangeAspect="1"/>
          </p:cNvPicPr>
          <p:nvPr/>
        </p:nvPicPr>
        <p:blipFill>
          <a:blip r:embed="rId3"/>
          <a:stretch>
            <a:fillRect/>
          </a:stretch>
        </p:blipFill>
        <p:spPr>
          <a:xfrm>
            <a:off x="471466" y="1287313"/>
            <a:ext cx="11018520" cy="5306216"/>
          </a:xfrm>
          <a:prstGeom prst="rect">
            <a:avLst/>
          </a:prstGeom>
        </p:spPr>
      </p:pic>
    </p:spTree>
    <p:extLst>
      <p:ext uri="{BB962C8B-B14F-4D97-AF65-F5344CB8AC3E}">
        <p14:creationId xmlns:p14="http://schemas.microsoft.com/office/powerpoint/2010/main" val="10124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8075744" y="3429000"/>
            <a:ext cx="3688166" cy="2892445"/>
          </a:xfrm>
          <a:prstGeom prst="rect">
            <a:avLst/>
          </a:prstGeom>
          <a:solidFill>
            <a:schemeClr val="bg1">
              <a:lumMod val="95000"/>
            </a:schemeClr>
          </a:solidFill>
          <a:ln>
            <a:noFill/>
          </a:ln>
        </p:spPr>
        <p:txBody>
          <a:bodyPr vert="horz" wrap="square" lIns="91440" tIns="45720" rIns="91440" bIns="45720" rtlCol="0" anchor="ctr">
            <a:noAutofit/>
          </a:bodyPr>
          <a:lstStyle/>
          <a:p>
            <a:r>
              <a:rPr lang="en-US" sz="1770" dirty="0"/>
              <a:t>Azure Active Directory (AD) is a cloud-based identity service. It has </a:t>
            </a:r>
            <a:r>
              <a:rPr lang="en-US" sz="1770" b="1" dirty="0"/>
              <a:t>built-in support for synchronizing </a:t>
            </a:r>
            <a:r>
              <a:rPr lang="en-US" sz="1770" dirty="0"/>
              <a:t>with your existing on-premises Active Directory or can be used stand-alone. This means that all your applications, whether on-premises, in the cloud (including Office 365), or even mobile can share the same credentials.</a:t>
            </a:r>
            <a:endParaRPr kumimoji="0" lang="en-US" sz="177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ectangle 31"/>
          <p:cNvSpPr/>
          <p:nvPr/>
        </p:nvSpPr>
        <p:spPr bwMode="auto">
          <a:xfrm>
            <a:off x="4228372" y="3524416"/>
            <a:ext cx="3688166" cy="2797029"/>
          </a:xfrm>
          <a:prstGeom prst="rect">
            <a:avLst/>
          </a:prstGeom>
          <a:solidFill>
            <a:schemeClr val="bg1">
              <a:lumMod val="95000"/>
            </a:schemeClr>
          </a:solidFill>
          <a:ln>
            <a:noFill/>
          </a:ln>
        </p:spPr>
        <p:txBody>
          <a:bodyPr vert="horz" wrap="square" lIns="91440" tIns="45720" rIns="91440" bIns="45720" rtlCol="0" anchor="ctr">
            <a:noAutofit/>
          </a:bodyPr>
          <a:lstStyle/>
          <a:p>
            <a:r>
              <a:rPr lang="en-US" dirty="0"/>
              <a:t>With single sign-on, users only need to remember </a:t>
            </a:r>
            <a:r>
              <a:rPr lang="en-US" b="1" dirty="0"/>
              <a:t>one ID and one password</a:t>
            </a:r>
            <a:r>
              <a:rPr lang="en-US" dirty="0"/>
              <a:t>. Access across database systems or applications is granted to a single identity tied to a user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 name="Rectangle 30"/>
          <p:cNvSpPr/>
          <p:nvPr/>
        </p:nvSpPr>
        <p:spPr bwMode="auto">
          <a:xfrm>
            <a:off x="378816" y="3524416"/>
            <a:ext cx="3688166" cy="2797029"/>
          </a:xfrm>
          <a:prstGeom prst="rect">
            <a:avLst/>
          </a:prstGeom>
          <a:solidFill>
            <a:schemeClr val="bg1">
              <a:lumMod val="95000"/>
            </a:schemeClr>
          </a:solidFill>
          <a:ln>
            <a:noFill/>
          </a:ln>
        </p:spPr>
        <p:txBody>
          <a:bodyPr vert="horz" wrap="square" lIns="91440" tIns="45720" rIns="91440" bIns="45720" rtlCol="0" anchor="ctr">
            <a:noAutofit/>
          </a:bodyPr>
          <a:lstStyle/>
          <a:p>
            <a:r>
              <a:rPr lang="en-US" dirty="0"/>
              <a:t>Customers and employees alike expect to be able to access services from anywhere at any time, which has driven the development of </a:t>
            </a:r>
            <a:r>
              <a:rPr lang="en-US" b="1" dirty="0"/>
              <a:t>identity protocols </a:t>
            </a:r>
            <a:r>
              <a:rPr lang="en-US" dirty="0"/>
              <a:t>that can work at internet scale across </a:t>
            </a:r>
            <a:r>
              <a:rPr lang="en-US" b="1" dirty="0"/>
              <a:t>many disparate devices </a:t>
            </a:r>
            <a:r>
              <a:rPr lang="en-US" dirty="0"/>
              <a:t>and operating systems.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 name="Rectangle 26"/>
          <p:cNvSpPr/>
          <p:nvPr/>
        </p:nvSpPr>
        <p:spPr bwMode="auto">
          <a:xfrm>
            <a:off x="8075744" y="2118162"/>
            <a:ext cx="3688166" cy="1310838"/>
          </a:xfrm>
          <a:prstGeom prst="rect">
            <a:avLst/>
          </a:prstGeom>
          <a:solidFill>
            <a:schemeClr val="accent1"/>
          </a:solidFill>
        </p:spPr>
        <p:txBody>
          <a:bodyPr vert="horz" wrap="square" lIns="91440" tIns="45720" rIns="91440" bIns="45720" rtlCol="0" anchor="ctr">
            <a:noAutofit/>
          </a:bodyPr>
          <a:lstStyle/>
          <a:p>
            <a:pPr algn="ctr" defTabSz="932742">
              <a:spcBef>
                <a:spcPct val="20000"/>
              </a:spcBef>
              <a:buSzPct val="90000"/>
              <a:defRPr/>
            </a:pPr>
            <a:endParaRPr lang="en-US" sz="2000" dirty="0">
              <a:solidFill>
                <a:prstClr val="white"/>
              </a:solidFill>
              <a:latin typeface="Segoe UI Semibold" panose="020B0702040204020203" pitchFamily="34" charset="0"/>
              <a:cs typeface="Segoe UI Semibold" panose="020B0702040204020203" pitchFamily="34" charset="0"/>
            </a:endParaRPr>
          </a:p>
          <a:p>
            <a:pPr algn="ctr" defTabSz="932742">
              <a:spcBef>
                <a:spcPct val="20000"/>
              </a:spcBef>
              <a:buSzPct val="90000"/>
              <a:defRPr/>
            </a:pPr>
            <a:r>
              <a:rPr lang="en-US" sz="2000" dirty="0">
                <a:solidFill>
                  <a:prstClr val="white"/>
                </a:solidFill>
                <a:latin typeface="Segoe UI Semibold" panose="020B0702040204020203" pitchFamily="34" charset="0"/>
                <a:cs typeface="Segoe UI Semibold" panose="020B0702040204020203" pitchFamily="34" charset="0"/>
              </a:rPr>
              <a:t>SSO with Azure Active Directory</a:t>
            </a:r>
          </a:p>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p:cNvSpPr/>
          <p:nvPr/>
        </p:nvSpPr>
        <p:spPr bwMode="auto">
          <a:xfrm>
            <a:off x="4228372" y="2118162"/>
            <a:ext cx="3688166" cy="1310838"/>
          </a:xfrm>
          <a:prstGeom prst="rect">
            <a:avLst/>
          </a:prstGeom>
          <a:solidFill>
            <a:schemeClr val="tx2"/>
          </a:solidFill>
        </p:spPr>
        <p:txBody>
          <a:bodyPr vert="horz" wrap="square" lIns="91440" tIns="45720" rIns="91440" bIns="45720" rtlCol="0" anchor="ctr">
            <a:noAutofit/>
          </a:bodyPr>
          <a:lstStyle/>
          <a:p>
            <a:pPr algn="ctr" defTabSz="932742">
              <a:spcBef>
                <a:spcPct val="20000"/>
              </a:spcBef>
              <a:buSzPct val="90000"/>
              <a:defRPr/>
            </a:pPr>
            <a:endParaRPr lang="en-GB" sz="2000" dirty="0">
              <a:solidFill>
                <a:prstClr val="white"/>
              </a:solidFill>
              <a:latin typeface="Segoe UI Semibold" panose="020B0702040204020203" pitchFamily="34" charset="0"/>
              <a:cs typeface="Segoe UI Semibold" panose="020B0702040204020203" pitchFamily="34" charset="0"/>
            </a:endParaRPr>
          </a:p>
          <a:p>
            <a:pPr algn="ctr" defTabSz="932742">
              <a:spcBef>
                <a:spcPct val="20000"/>
              </a:spcBef>
              <a:buSzPct val="90000"/>
              <a:defRPr/>
            </a:pPr>
            <a:r>
              <a:rPr lang="en-GB" sz="2000" dirty="0">
                <a:solidFill>
                  <a:prstClr val="white"/>
                </a:solidFill>
                <a:latin typeface="Segoe UI Semibold" panose="020B0702040204020203" pitchFamily="34" charset="0"/>
                <a:cs typeface="Segoe UI Semibold" panose="020B0702040204020203" pitchFamily="34" charset="0"/>
              </a:rPr>
              <a:t>Single sign-on</a:t>
            </a:r>
          </a:p>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5" name="Rectangle 24"/>
          <p:cNvSpPr/>
          <p:nvPr/>
        </p:nvSpPr>
        <p:spPr bwMode="auto">
          <a:xfrm>
            <a:off x="378816" y="2118162"/>
            <a:ext cx="3688166" cy="1310838"/>
          </a:xfrm>
          <a:prstGeom prst="rect">
            <a:avLst/>
          </a:prstGeom>
          <a:solidFill>
            <a:schemeClr val="accent5"/>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Identity as a </a:t>
            </a: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security layer</a:t>
            </a:r>
          </a:p>
        </p:txBody>
      </p:sp>
      <p:sp>
        <p:nvSpPr>
          <p:cNvPr id="97" name="Text Placeholder 4"/>
          <p:cNvSpPr txBox="1">
            <a:spLocks/>
          </p:cNvSpPr>
          <p:nvPr/>
        </p:nvSpPr>
        <p:spPr>
          <a:xfrm>
            <a:off x="333910" y="1062945"/>
            <a:ext cx="11430000" cy="1249573"/>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Identifying users that access your resources is an important part of security design.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8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9" name="Title 1"/>
          <p:cNvSpPr>
            <a:spLocks noGrp="1"/>
          </p:cNvSpPr>
          <p:nvPr>
            <p:ph type="title"/>
          </p:nvPr>
        </p:nvSpPr>
        <p:spPr>
          <a:xfrm>
            <a:off x="228600" y="238539"/>
            <a:ext cx="11696700" cy="914400"/>
          </a:xfrm>
        </p:spPr>
        <p:txBody>
          <a:bodyPr/>
          <a:lstStyle/>
          <a:p>
            <a:r>
              <a:rPr lang="en-US" sz="4000" dirty="0"/>
              <a:t>Identity Management</a:t>
            </a:r>
          </a:p>
        </p:txBody>
      </p:sp>
    </p:spTree>
    <p:extLst>
      <p:ext uri="{BB962C8B-B14F-4D97-AF65-F5344CB8AC3E}">
        <p14:creationId xmlns:p14="http://schemas.microsoft.com/office/powerpoint/2010/main" val="35475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4310</Words>
  <Application>Microsoft Office PowerPoint</Application>
  <PresentationFormat>Widescreen</PresentationFormat>
  <Paragraphs>436</Paragraphs>
  <Slides>38</Slides>
  <Notes>36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38</vt:i4>
      </vt:variant>
    </vt:vector>
  </HeadingPairs>
  <TitlesOfParts>
    <vt:vector size="49" baseType="lpstr">
      <vt:lpstr>Arial</vt:lpstr>
      <vt:lpstr>Calibri</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DP-201T04:  Security Design Considerations</vt:lpstr>
      <vt:lpstr>Lesson Objectives</vt:lpstr>
      <vt:lpstr>Common Principles </vt:lpstr>
      <vt:lpstr>Defence in Depth Approach.</vt:lpstr>
      <vt:lpstr>Security Layers </vt:lpstr>
      <vt:lpstr>Security Layers </vt:lpstr>
      <vt:lpstr>Security Layers </vt:lpstr>
      <vt:lpstr>Defence in Depth - Examples  </vt:lpstr>
      <vt:lpstr>Identity Management</vt:lpstr>
      <vt:lpstr>Infrastructure Protection </vt:lpstr>
      <vt:lpstr>Service principals </vt:lpstr>
      <vt:lpstr>Managed identities for Azure resources </vt:lpstr>
      <vt:lpstr>Encryption </vt:lpstr>
      <vt:lpstr>Encryption</vt:lpstr>
      <vt:lpstr>Identify and Classify Data </vt:lpstr>
      <vt:lpstr>Encrypting secrets </vt:lpstr>
      <vt:lpstr>Database Encryption - Transparent Data Encryption (TDE) </vt:lpstr>
      <vt:lpstr>Database Encryption - Always Encrypted</vt:lpstr>
      <vt:lpstr>Dynamic Data Masking</vt:lpstr>
      <vt:lpstr>Dynamic data masking</vt:lpstr>
      <vt:lpstr>Dynamic data masking</vt:lpstr>
      <vt:lpstr>Network Security</vt:lpstr>
      <vt:lpstr>Protecting the Perimeter </vt:lpstr>
      <vt:lpstr>Azure DDoS  </vt:lpstr>
      <vt:lpstr>Network integration </vt:lpstr>
      <vt:lpstr>Application Security</vt:lpstr>
      <vt:lpstr>Security Development Lifecycle </vt:lpstr>
      <vt:lpstr>Operational security assessment </vt:lpstr>
      <vt:lpstr>Data protection </vt:lpstr>
      <vt:lpstr>Secure key and secret storage </vt:lpstr>
      <vt:lpstr>Lab: Azure Data Platform Security Design Considerations</vt:lpstr>
      <vt:lpstr>Lab overview</vt:lpstr>
      <vt:lpstr>Lab scenario</vt:lpstr>
      <vt:lpstr>Lab review</vt:lpstr>
      <vt:lpstr>Lab review</vt:lpstr>
      <vt:lpstr>Lab review</vt:lpstr>
      <vt:lpstr>Next steps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2018-12-16T17:58:48Z</dcterms:created>
  <dcterms:modified xsi:type="dcterms:W3CDTF">2020-12-14T15:34:00Z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